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65" r:id="rId4"/>
    <p:sldId id="267" r:id="rId5"/>
    <p:sldId id="266" r:id="rId6"/>
    <p:sldId id="276" r:id="rId7"/>
    <p:sldId id="273" r:id="rId8"/>
    <p:sldId id="268" r:id="rId9"/>
    <p:sldId id="275" r:id="rId10"/>
    <p:sldId id="270" r:id="rId11"/>
    <p:sldId id="271" r:id="rId12"/>
    <p:sldId id="274" r:id="rId13"/>
    <p:sldId id="279" r:id="rId14"/>
    <p:sldId id="277" r:id="rId15"/>
    <p:sldId id="278" r:id="rId16"/>
    <p:sldId id="282" r:id="rId17"/>
    <p:sldId id="281" r:id="rId18"/>
    <p:sldId id="286" r:id="rId19"/>
    <p:sldId id="283" r:id="rId20"/>
    <p:sldId id="288" r:id="rId21"/>
    <p:sldId id="287" r:id="rId22"/>
    <p:sldId id="284" r:id="rId23"/>
    <p:sldId id="289" r:id="rId24"/>
    <p:sldId id="290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C47C63-CBA0-46F3-BD9D-992939D4F41E}">
          <p14:sldIdLst>
            <p14:sldId id="256"/>
            <p14:sldId id="264"/>
            <p14:sldId id="265"/>
            <p14:sldId id="267"/>
            <p14:sldId id="266"/>
            <p14:sldId id="276"/>
            <p14:sldId id="273"/>
            <p14:sldId id="268"/>
            <p14:sldId id="275"/>
            <p14:sldId id="270"/>
            <p14:sldId id="271"/>
            <p14:sldId id="274"/>
            <p14:sldId id="279"/>
            <p14:sldId id="277"/>
            <p14:sldId id="278"/>
            <p14:sldId id="282"/>
            <p14:sldId id="281"/>
            <p14:sldId id="286"/>
            <p14:sldId id="283"/>
            <p14:sldId id="288"/>
            <p14:sldId id="287"/>
            <p14:sldId id="284"/>
            <p14:sldId id="289"/>
            <p14:sldId id="29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73990" autoAdjust="0"/>
  </p:normalViewPr>
  <p:slideViewPr>
    <p:cSldViewPr snapToGrid="0">
      <p:cViewPr varScale="1">
        <p:scale>
          <a:sx n="83" d="100"/>
          <a:sy n="83" d="100"/>
        </p:scale>
        <p:origin x="16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/>
              <a:t>Drawn</a:t>
            </a:r>
            <a:r>
              <a:rPr lang="en-US" altLang="zh-CN" b="1" baseline="0" dirty="0"/>
              <a:t> </a:t>
            </a:r>
            <a:r>
              <a:rPr lang="en-US" altLang="zh-CN" b="1" dirty="0"/>
              <a:t>Primitive Count</a:t>
            </a:r>
            <a:endParaRPr lang="zh-CN" alt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949094361342123"/>
          <c:y val="0.17316786211488408"/>
          <c:w val="0.80847910892614105"/>
          <c:h val="0.673161376862348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traditional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223880000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B1-490C-B008-0BFFB5E052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223880000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B1-490C-B008-0BFFB5E052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culling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88437690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B1-490C-B008-0BFFB5E0522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5437370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B1-490C-B008-0BFFB5E0522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full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1371425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AB1-490C-B008-0BFFB5E0522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84340079"/>
        <c:axId val="1184341327"/>
      </c:barChart>
      <c:catAx>
        <c:axId val="11843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4341327"/>
        <c:crosses val="autoZero"/>
        <c:auto val="1"/>
        <c:lblAlgn val="ctr"/>
        <c:lblOffset val="100"/>
        <c:noMultiLvlLbl val="0"/>
      </c:catAx>
      <c:valAx>
        <c:axId val="1184341327"/>
        <c:scaling>
          <c:logBase val="10"/>
          <c:orientation val="minMax"/>
          <c:max val="300000000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4340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/>
              <a:t>FPS</a:t>
            </a:r>
            <a:endParaRPr lang="zh-CN" alt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traditional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4F-4965-9CA2-C71824632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4F-4965-9CA2-C718246322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culling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4F-4965-9CA2-C7182463222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4F-4965-9CA2-C7182463222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full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44F-4965-9CA2-C718246322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37957471"/>
        <c:axId val="1437960799"/>
      </c:barChart>
      <c:catAx>
        <c:axId val="143795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7960799"/>
        <c:crosses val="autoZero"/>
        <c:auto val="1"/>
        <c:lblAlgn val="ctr"/>
        <c:lblOffset val="100"/>
        <c:noMultiLvlLbl val="0"/>
      </c:catAx>
      <c:valAx>
        <c:axId val="1437960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7957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52025-74CA-44DF-800B-5BF530C44B5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AEB2C-F833-456E-BB07-BBDC0666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22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各位同学大家好啊，今天我来介绍一下一条全新的</a:t>
            </a:r>
            <a:r>
              <a:rPr lang="en-US" altLang="zh-CN" dirty="0"/>
              <a:t>GPU</a:t>
            </a:r>
            <a:r>
              <a:rPr lang="zh-CN" altLang="en-US" dirty="0"/>
              <a:t>渲染管线，</a:t>
            </a:r>
            <a:r>
              <a:rPr lang="en-US" altLang="zh-CN" dirty="0"/>
              <a:t>Mesh Shading Pipeline</a:t>
            </a:r>
            <a:r>
              <a:rPr lang="zh-CN" altLang="en-US" dirty="0"/>
              <a:t>。截至目前，显卡提供提供了三个不同的可编程渲染管线：</a:t>
            </a:r>
            <a:r>
              <a:rPr lang="en-US" altLang="zh-CN" dirty="0"/>
              <a:t>Vertex-Fragment</a:t>
            </a:r>
            <a:r>
              <a:rPr lang="zh-CN" altLang="en-US" dirty="0"/>
              <a:t>渲染管线，</a:t>
            </a:r>
            <a:r>
              <a:rPr lang="en-US" altLang="zh-CN" dirty="0"/>
              <a:t>Ray Tracing</a:t>
            </a:r>
            <a:r>
              <a:rPr lang="zh-CN" altLang="en-US" dirty="0"/>
              <a:t>渲染管线与</a:t>
            </a:r>
            <a:r>
              <a:rPr lang="en-US" altLang="zh-CN" dirty="0"/>
              <a:t>Mesh</a:t>
            </a:r>
            <a:r>
              <a:rPr lang="zh-CN" altLang="en-US" dirty="0"/>
              <a:t>渲染管线。再加上可以进行通用计算的</a:t>
            </a:r>
            <a:r>
              <a:rPr lang="en-US" altLang="zh-CN" dirty="0"/>
              <a:t>Compute</a:t>
            </a:r>
            <a:r>
              <a:rPr lang="zh-CN" altLang="en-US" dirty="0"/>
              <a:t>管线，这四条可编程管线为应用程序开发人员提供了对</a:t>
            </a:r>
            <a:r>
              <a:rPr lang="en-US" altLang="zh-CN" dirty="0"/>
              <a:t>GPU</a:t>
            </a:r>
            <a:r>
              <a:rPr lang="zh-CN" altLang="en-US" dirty="0"/>
              <a:t>硬件的细粒度操作。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353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将一个大的模型拆分为若干个小的</a:t>
            </a:r>
            <a:r>
              <a:rPr lang="en-US" altLang="zh-CN" dirty="0"/>
              <a:t>Cluster</a:t>
            </a:r>
            <a:r>
              <a:rPr lang="zh-CN" altLang="en-US" dirty="0"/>
              <a:t>的做法，早在</a:t>
            </a:r>
            <a:r>
              <a:rPr lang="en-US" altLang="zh-CN" dirty="0"/>
              <a:t>2015</a:t>
            </a:r>
            <a:r>
              <a:rPr lang="zh-CN" altLang="en-US" dirty="0"/>
              <a:t>年就被提出过，并最早应用于游戏刺客信条（</a:t>
            </a:r>
            <a:r>
              <a:rPr lang="en-US" altLang="zh-CN" dirty="0"/>
              <a:t>Assassin’s Creed</a:t>
            </a:r>
            <a:r>
              <a:rPr lang="zh-CN" altLang="en-US" dirty="0"/>
              <a:t>）中。尽管当时的渲染管线还是传统管线，这种拆分方法依然提供了更细粒度的剔除可能，并极大地减少了</a:t>
            </a:r>
            <a:r>
              <a:rPr lang="en-US" altLang="zh-CN" dirty="0"/>
              <a:t>GPU</a:t>
            </a:r>
            <a:r>
              <a:rPr lang="zh-CN" altLang="en-US" dirty="0"/>
              <a:t>需要绘制的三角形个数。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Mesh Shading Pipeline</a:t>
            </a:r>
            <a:r>
              <a:rPr lang="zh-CN" altLang="en-US" dirty="0"/>
              <a:t>在绘制模型时也受到了这种做法的启发，我们首先将每个</a:t>
            </a:r>
            <a:r>
              <a:rPr lang="en-US" altLang="zh-CN" dirty="0"/>
              <a:t>Model</a:t>
            </a:r>
            <a:r>
              <a:rPr lang="zh-CN" altLang="en-US" dirty="0"/>
              <a:t>拆分为若干个连通的小片，每个小片就是一个</a:t>
            </a:r>
            <a:r>
              <a:rPr lang="en-US" altLang="zh-CN" dirty="0"/>
              <a:t>Mesh Cluster</a:t>
            </a:r>
            <a:r>
              <a:rPr lang="zh-CN" altLang="en-US" dirty="0"/>
              <a:t>，包含一定数量的三角形，也可称为</a:t>
            </a:r>
            <a:r>
              <a:rPr lang="en-US" altLang="zh-CN" dirty="0" err="1"/>
              <a:t>Meshlet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</a:t>
            </a:r>
            <a:r>
              <a:rPr lang="en-US" altLang="zh-CN" dirty="0"/>
              <a:t>GPU</a:t>
            </a:r>
            <a:r>
              <a:rPr lang="zh-CN" altLang="en-US" dirty="0"/>
              <a:t>硬件限制，每个线程组能够输出的顶点个数与索引个数有限，通常在</a:t>
            </a:r>
            <a:r>
              <a:rPr lang="en-US" altLang="zh-CN" dirty="0"/>
              <a:t>256</a:t>
            </a:r>
            <a:r>
              <a:rPr lang="zh-CN" altLang="en-US" dirty="0"/>
              <a:t>到</a:t>
            </a:r>
            <a:r>
              <a:rPr lang="en-US" altLang="zh-CN" dirty="0"/>
              <a:t>1024</a:t>
            </a:r>
            <a:r>
              <a:rPr lang="zh-CN" altLang="en-US" dirty="0"/>
              <a:t>之间（可调用对应的图形</a:t>
            </a:r>
            <a:r>
              <a:rPr lang="en-US" altLang="zh-CN" dirty="0"/>
              <a:t>API</a:t>
            </a:r>
            <a:r>
              <a:rPr lang="zh-CN" altLang="en-US" dirty="0"/>
              <a:t>对显卡进行查询）。</a:t>
            </a:r>
            <a:r>
              <a:rPr lang="en-US" altLang="zh-CN" dirty="0"/>
              <a:t>Nvidia</a:t>
            </a:r>
            <a:r>
              <a:rPr lang="zh-CN" altLang="en-US" dirty="0"/>
              <a:t>官方建议保证</a:t>
            </a:r>
            <a:r>
              <a:rPr lang="en-US" altLang="zh-CN" dirty="0" err="1"/>
              <a:t>Meshlet</a:t>
            </a:r>
            <a:r>
              <a:rPr lang="zh-CN" altLang="en-US" dirty="0"/>
              <a:t>的顶点个数等于</a:t>
            </a:r>
            <a:r>
              <a:rPr lang="en-US" altLang="zh-CN" dirty="0"/>
              <a:t>64</a:t>
            </a:r>
            <a:r>
              <a:rPr lang="zh-CN" altLang="en-US" dirty="0"/>
              <a:t>个，三角形个数为</a:t>
            </a:r>
            <a:r>
              <a:rPr lang="en-US" altLang="zh-CN" dirty="0"/>
              <a:t>126</a:t>
            </a:r>
            <a:r>
              <a:rPr lang="zh-CN" altLang="en-US" dirty="0"/>
              <a:t>个时，此时</a:t>
            </a:r>
            <a:r>
              <a:rPr lang="en-US" altLang="zh-CN" dirty="0"/>
              <a:t>mesh shader</a:t>
            </a:r>
            <a:r>
              <a:rPr lang="zh-CN" altLang="en-US" dirty="0"/>
              <a:t>的工作效率最高，而</a:t>
            </a:r>
            <a:r>
              <a:rPr lang="en-US" altLang="zh-CN" dirty="0"/>
              <a:t>AMD</a:t>
            </a:r>
            <a:r>
              <a:rPr lang="zh-CN" altLang="en-US" dirty="0"/>
              <a:t>官方则建议保证顶点个数为</a:t>
            </a:r>
            <a:r>
              <a:rPr lang="en-US" altLang="zh-CN" dirty="0"/>
              <a:t>128</a:t>
            </a:r>
            <a:r>
              <a:rPr lang="zh-CN" altLang="en-US" dirty="0"/>
              <a:t>个，三角形个数为</a:t>
            </a:r>
            <a:r>
              <a:rPr lang="en-US" altLang="zh-CN" dirty="0"/>
              <a:t>256</a:t>
            </a:r>
            <a:r>
              <a:rPr lang="zh-CN" altLang="en-US" dirty="0"/>
              <a:t>个时，此时</a:t>
            </a:r>
            <a:r>
              <a:rPr lang="en-US" altLang="zh-CN" dirty="0"/>
              <a:t>mesh shader</a:t>
            </a:r>
            <a:r>
              <a:rPr lang="zh-CN" altLang="en-US" dirty="0"/>
              <a:t>工作效率做高。因此，我们可以按照这个指导标准来划分原始网格，使得每个</a:t>
            </a:r>
            <a:r>
              <a:rPr lang="en-US" altLang="zh-CN" dirty="0" err="1"/>
              <a:t>meshlet</a:t>
            </a:r>
            <a:r>
              <a:rPr lang="zh-CN" altLang="en-US" dirty="0"/>
              <a:t>的值尽可能等于官方建议值。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下面来谈谈如何将这种想法用实际的数据结构表示。在传统的渲染管线中，物体的几何由一个顶点数组与一个索引数组表示。在新的</a:t>
            </a:r>
            <a:r>
              <a:rPr lang="en-US" altLang="zh-CN" dirty="0"/>
              <a:t>Mesh Shading Pipeline</a:t>
            </a:r>
            <a:r>
              <a:rPr lang="zh-CN" altLang="en-US" dirty="0"/>
              <a:t>中，索引数组被拆分为三个数组 </a:t>
            </a:r>
            <a:r>
              <a:rPr lang="en-US" altLang="zh-CN" dirty="0" err="1"/>
              <a:t>vertexIndices</a:t>
            </a:r>
            <a:r>
              <a:rPr lang="en-US" altLang="zh-CN" dirty="0"/>
              <a:t>, </a:t>
            </a:r>
            <a:r>
              <a:rPr lang="en-US" altLang="zh-CN" dirty="0" err="1"/>
              <a:t>primitiveIndices</a:t>
            </a:r>
            <a:r>
              <a:rPr lang="zh-CN" altLang="en-US" dirty="0"/>
              <a:t>与</a:t>
            </a:r>
            <a:r>
              <a:rPr lang="en-US" altLang="zh-CN" dirty="0" err="1"/>
              <a:t>meshlets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首先是</a:t>
            </a:r>
            <a:r>
              <a:rPr lang="en-US" altLang="zh-CN" dirty="0" err="1"/>
              <a:t>VertexIndices</a:t>
            </a:r>
            <a:r>
              <a:rPr lang="zh-CN" altLang="en-US" dirty="0"/>
              <a:t>数组，这里存储了对每个顶点的索引。一个</a:t>
            </a:r>
            <a:r>
              <a:rPr lang="en-US" altLang="zh-CN" dirty="0" err="1"/>
              <a:t>meshlet</a:t>
            </a:r>
            <a:r>
              <a:rPr lang="zh-CN" altLang="en-US" dirty="0"/>
              <a:t>对应的索引值就是该数组中连续的一段，为极致压缩数据，这一段中的索引值是两两不同的。</a:t>
            </a:r>
            <a:endParaRPr lang="en-US" altLang="zh-CN" dirty="0"/>
          </a:p>
          <a:p>
            <a:r>
              <a:rPr lang="zh-CN" altLang="en-US" dirty="0"/>
              <a:t>其次是</a:t>
            </a:r>
            <a:r>
              <a:rPr lang="en-US" altLang="zh-CN" dirty="0" err="1"/>
              <a:t>primitiveIndices</a:t>
            </a:r>
            <a:r>
              <a:rPr lang="zh-CN" altLang="en-US" dirty="0"/>
              <a:t>数组，这个数组存储了一个顶点索引的索引，通过数组中的元素，再加上</a:t>
            </a:r>
            <a:r>
              <a:rPr lang="en-US" altLang="zh-CN" dirty="0" err="1"/>
              <a:t>meshlet</a:t>
            </a:r>
            <a:r>
              <a:rPr lang="zh-CN" altLang="en-US" dirty="0"/>
              <a:t>的偏移值，我们就可得到</a:t>
            </a:r>
            <a:r>
              <a:rPr lang="en-US" altLang="zh-CN" dirty="0"/>
              <a:t>Vertex Indices Buffer</a:t>
            </a:r>
            <a:r>
              <a:rPr lang="zh-CN" altLang="en-US" dirty="0"/>
              <a:t>中元素的索引，及三角形的顶点索引。由于一个</a:t>
            </a:r>
            <a:r>
              <a:rPr lang="en-US" altLang="zh-CN" dirty="0" err="1"/>
              <a:t>meshlet</a:t>
            </a:r>
            <a:r>
              <a:rPr lang="zh-CN" altLang="en-US" dirty="0"/>
              <a:t>的顶点个数不超过</a:t>
            </a:r>
            <a:r>
              <a:rPr lang="en-US" altLang="zh-CN" dirty="0"/>
              <a:t>64/128</a:t>
            </a:r>
            <a:r>
              <a:rPr lang="zh-CN" altLang="en-US" dirty="0"/>
              <a:t>，因此，</a:t>
            </a:r>
            <a:r>
              <a:rPr lang="en-US" altLang="zh-CN" dirty="0"/>
              <a:t>primitive indices buffer</a:t>
            </a:r>
            <a:r>
              <a:rPr lang="zh-CN" altLang="en-US" dirty="0"/>
              <a:t>中的元素值不会超过</a:t>
            </a:r>
            <a:r>
              <a:rPr lang="en-US" altLang="zh-CN" dirty="0"/>
              <a:t>127</a:t>
            </a:r>
            <a:r>
              <a:rPr lang="zh-CN" altLang="en-US" dirty="0"/>
              <a:t>，可用</a:t>
            </a:r>
            <a:r>
              <a:rPr lang="en-US" altLang="zh-CN" dirty="0"/>
              <a:t>8bit</a:t>
            </a:r>
            <a:r>
              <a:rPr lang="zh-CN" altLang="en-US" dirty="0"/>
              <a:t>的</a:t>
            </a:r>
            <a:r>
              <a:rPr lang="en-US" altLang="zh-CN" dirty="0"/>
              <a:t>uint8_t</a:t>
            </a:r>
            <a:r>
              <a:rPr lang="zh-CN" altLang="en-US" dirty="0"/>
              <a:t>编码。</a:t>
            </a:r>
            <a:endParaRPr lang="en-US" altLang="zh-CN" dirty="0"/>
          </a:p>
          <a:p>
            <a:r>
              <a:rPr lang="zh-CN" altLang="en-US" dirty="0"/>
              <a:t>最后是</a:t>
            </a:r>
            <a:r>
              <a:rPr lang="en-US" altLang="zh-CN" dirty="0" err="1"/>
              <a:t>meshlet</a:t>
            </a:r>
            <a:r>
              <a:rPr lang="zh-CN" altLang="en-US" dirty="0"/>
              <a:t>数组，该数组存储了一个</a:t>
            </a:r>
            <a:r>
              <a:rPr lang="en-US" altLang="zh-CN" dirty="0" err="1"/>
              <a:t>meshlet</a:t>
            </a:r>
            <a:r>
              <a:rPr lang="zh-CN" altLang="en-US" dirty="0"/>
              <a:t>在</a:t>
            </a:r>
            <a:r>
              <a:rPr lang="en-US" altLang="zh-CN" dirty="0"/>
              <a:t>Vertex Indices Buffer</a:t>
            </a:r>
            <a:r>
              <a:rPr lang="zh-CN" altLang="en-US" dirty="0"/>
              <a:t>中的偏移值与顶点个数，在</a:t>
            </a:r>
            <a:r>
              <a:rPr lang="en-US" altLang="zh-CN" dirty="0"/>
              <a:t>Primitive Indices Buffer</a:t>
            </a:r>
            <a:r>
              <a:rPr lang="zh-CN" altLang="en-US" dirty="0"/>
              <a:t>中的偏移值与三角形个数。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对于右侧的马模型，一共</a:t>
            </a:r>
            <a:r>
              <a:rPr lang="en-US" altLang="zh-CN" dirty="0"/>
              <a:t>12592</a:t>
            </a:r>
            <a:r>
              <a:rPr lang="zh-CN" altLang="en-US" dirty="0"/>
              <a:t>个顶点，</a:t>
            </a:r>
            <a:r>
              <a:rPr lang="en-US" altLang="zh-CN" dirty="0"/>
              <a:t>67164 / 3 = 22388</a:t>
            </a:r>
            <a:r>
              <a:rPr lang="zh-CN" altLang="en-US" dirty="0"/>
              <a:t>个三角形，总共可以拆分为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，可以看到，使用三个数组代替</a:t>
            </a:r>
            <a:r>
              <a:rPr lang="en-US" altLang="zh-CN" dirty="0"/>
              <a:t>indices buffer</a:t>
            </a:r>
            <a:r>
              <a:rPr lang="zh-CN" altLang="en-US" dirty="0"/>
              <a:t>，使得原本索引部分的存储空间从减少了</a:t>
            </a:r>
            <a:r>
              <a:rPr lang="en-US" altLang="zh-CN" dirty="0"/>
              <a:t>50%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4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将上述想法写成</a:t>
            </a:r>
            <a:r>
              <a:rPr lang="en-US" altLang="zh-CN" dirty="0"/>
              <a:t>C++</a:t>
            </a:r>
            <a:r>
              <a:rPr lang="zh-CN" altLang="en-US" dirty="0"/>
              <a:t>代码，我们可以这样定义一个</a:t>
            </a:r>
            <a:r>
              <a:rPr lang="en-US" altLang="zh-CN" dirty="0" err="1"/>
              <a:t>Meshlet</a:t>
            </a:r>
            <a:r>
              <a:rPr lang="zh-CN" altLang="en-US" dirty="0"/>
              <a:t>化了的模型。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51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GPU</a:t>
            </a:r>
            <a:r>
              <a:rPr lang="zh-CN" altLang="en-US" dirty="0"/>
              <a:t>端编码模型数据的方法有很多，常见的优化包括以更低精度的数据压缩法线、纹理坐标以减少内存占用。同时，着色器可以读取</a:t>
            </a:r>
            <a:r>
              <a:rPr lang="en-US" altLang="zh-CN" dirty="0"/>
              <a:t>GPU</a:t>
            </a:r>
            <a:r>
              <a:rPr lang="zh-CN" altLang="en-US" dirty="0"/>
              <a:t>内存中的</a:t>
            </a:r>
            <a:r>
              <a:rPr lang="en-US" altLang="zh-CN" dirty="0"/>
              <a:t>texture</a:t>
            </a:r>
            <a:r>
              <a:rPr lang="zh-CN" altLang="en-US" dirty="0"/>
              <a:t>对象和</a:t>
            </a:r>
            <a:r>
              <a:rPr lang="en-US" altLang="zh-CN" dirty="0"/>
              <a:t>buffer</a:t>
            </a:r>
            <a:r>
              <a:rPr lang="zh-CN" altLang="en-US" dirty="0"/>
              <a:t>对象。这里为了简便与内存对齐，我们使用</a:t>
            </a:r>
            <a:r>
              <a:rPr lang="en-US" altLang="zh-CN" dirty="0"/>
              <a:t>SSBO</a:t>
            </a:r>
            <a:r>
              <a:rPr lang="zh-CN" altLang="en-US" dirty="0"/>
              <a:t>来存储模型顶点的几何数据，注意在</a:t>
            </a:r>
            <a:r>
              <a:rPr lang="en-US" altLang="zh-CN" dirty="0"/>
              <a:t>Vertex</a:t>
            </a:r>
            <a:r>
              <a:rPr lang="zh-CN" altLang="en-US" dirty="0"/>
              <a:t>的成员排布，纹理坐标</a:t>
            </a:r>
            <a:r>
              <a:rPr lang="en-US" altLang="zh-CN" dirty="0" err="1"/>
              <a:t>uv</a:t>
            </a:r>
            <a:r>
              <a:rPr lang="zh-CN" altLang="en-US" dirty="0"/>
              <a:t>被拆成两个</a:t>
            </a:r>
            <a:r>
              <a:rPr lang="en-US" altLang="zh-CN" dirty="0"/>
              <a:t>float</a:t>
            </a:r>
            <a:r>
              <a:rPr lang="zh-CN" altLang="en-US" dirty="0"/>
              <a:t>紧跟在坐标与法线后，这是处于</a:t>
            </a:r>
            <a:r>
              <a:rPr lang="en-US" altLang="zh-CN" dirty="0"/>
              <a:t>std430</a:t>
            </a:r>
            <a:r>
              <a:rPr lang="zh-CN" altLang="en-US" dirty="0"/>
              <a:t>的对齐规则考虑。另外值得指出的是，一般的着色器代码中，并没有</a:t>
            </a:r>
            <a:r>
              <a:rPr lang="en-US" altLang="zh-CN" dirty="0"/>
              <a:t>uint8_t</a:t>
            </a:r>
            <a:r>
              <a:rPr lang="zh-CN" altLang="en-US" dirty="0"/>
              <a:t>这种一个字节的数据类型，如果是</a:t>
            </a:r>
            <a:r>
              <a:rPr lang="en-US" altLang="zh-CN" dirty="0"/>
              <a:t>Nvidia</a:t>
            </a:r>
            <a:r>
              <a:rPr lang="zh-CN" altLang="en-US" dirty="0"/>
              <a:t>显卡，我们可以开启</a:t>
            </a:r>
            <a:r>
              <a:rPr lang="en-US" altLang="zh-CN" dirty="0"/>
              <a:t>GL_NV_gpu_shader5</a:t>
            </a:r>
            <a:r>
              <a:rPr lang="zh-CN" altLang="en-US" dirty="0"/>
              <a:t>拓展开开启对这种数据类型的支持。因此，我们的</a:t>
            </a:r>
            <a:r>
              <a:rPr lang="en-US" altLang="zh-CN" dirty="0" err="1"/>
              <a:t>PrimitiveIndexBuffer</a:t>
            </a:r>
            <a:r>
              <a:rPr lang="zh-CN" altLang="en-US" dirty="0"/>
              <a:t>就是一个简单的</a:t>
            </a:r>
            <a:r>
              <a:rPr lang="en-US" altLang="zh-CN" dirty="0"/>
              <a:t>uint8_t</a:t>
            </a:r>
            <a:r>
              <a:rPr lang="zh-CN" altLang="en-US" dirty="0"/>
              <a:t>数组。在不支持这种数据类型的</a:t>
            </a:r>
            <a:r>
              <a:rPr lang="en-US" altLang="zh-CN" dirty="0"/>
              <a:t>GPU</a:t>
            </a:r>
            <a:r>
              <a:rPr lang="zh-CN" altLang="en-US" dirty="0"/>
              <a:t>上，通常采用的策略是将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uint8_t</a:t>
            </a:r>
            <a:r>
              <a:rPr lang="zh-CN" altLang="en-US" dirty="0"/>
              <a:t>索引打包成一个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 err="1"/>
              <a:t>uint</a:t>
            </a:r>
            <a:r>
              <a:rPr lang="zh-CN" altLang="en-US" dirty="0"/>
              <a:t>，并在着色器代码中通过位运算来解码数据。</a:t>
            </a:r>
            <a:endParaRPr lang="en-US" altLang="zh-CN" dirty="0"/>
          </a:p>
          <a:p>
            <a:r>
              <a:rPr lang="zh-CN" altLang="en-US" dirty="0"/>
              <a:t>我们的策略是每一个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负责填充一个</a:t>
            </a:r>
            <a:r>
              <a:rPr lang="en-US" altLang="zh-CN" dirty="0" err="1"/>
              <a:t>Meshlet</a:t>
            </a:r>
            <a:r>
              <a:rPr lang="zh-CN" altLang="en-US" dirty="0"/>
              <a:t>的所有顶点与索引信息。因此在</a:t>
            </a:r>
            <a:r>
              <a:rPr lang="en-US" altLang="zh-CN" dirty="0"/>
              <a:t>CPU</a:t>
            </a:r>
            <a:r>
              <a:rPr lang="zh-CN" altLang="en-US" dirty="0"/>
              <a:t>端，我们应该发射与模型</a:t>
            </a:r>
            <a:r>
              <a:rPr lang="en-US" altLang="zh-CN" dirty="0" err="1"/>
              <a:t>Meshlet</a:t>
            </a:r>
            <a:r>
              <a:rPr lang="zh-CN" altLang="en-US" dirty="0"/>
              <a:t>数量相同的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block(work group)</a:t>
            </a:r>
            <a:r>
              <a:rPr lang="zh-CN" altLang="en-US" dirty="0"/>
              <a:t>。以马模型为例，其拥有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，因此，我们应该调用</a:t>
            </a:r>
            <a:r>
              <a:rPr lang="en-US" altLang="zh-CN" dirty="0" err="1"/>
              <a:t>glDrawMeshTasksNV</a:t>
            </a:r>
            <a:r>
              <a:rPr lang="en-US" altLang="zh-CN" dirty="0"/>
              <a:t>(0, 247)</a:t>
            </a:r>
            <a:r>
              <a:rPr lang="zh-CN" altLang="en-US" dirty="0"/>
              <a:t>。对于每一个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，其内部拥有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thread</a:t>
            </a:r>
            <a:r>
              <a:rPr lang="zh-CN" altLang="en-US" dirty="0"/>
              <a:t>（在</a:t>
            </a:r>
            <a:r>
              <a:rPr lang="en-US" altLang="zh-CN" dirty="0"/>
              <a:t>Nvidia 2080Ti</a:t>
            </a:r>
            <a:r>
              <a:rPr lang="zh-CN" altLang="en-US" dirty="0"/>
              <a:t>上，</a:t>
            </a:r>
            <a:r>
              <a:rPr lang="en-US" altLang="zh-CN" dirty="0" err="1"/>
              <a:t>local_size_x</a:t>
            </a:r>
            <a:r>
              <a:rPr lang="zh-CN" altLang="en-US" dirty="0"/>
              <a:t>的最大值只能设置为</a:t>
            </a:r>
            <a:r>
              <a:rPr lang="en-US" altLang="zh-CN" dirty="0"/>
              <a:t>32</a:t>
            </a:r>
            <a:r>
              <a:rPr lang="zh-CN" altLang="en-US" dirty="0"/>
              <a:t>），负责填充</a:t>
            </a:r>
            <a:r>
              <a:rPr lang="en-US" altLang="zh-CN" dirty="0"/>
              <a:t>64</a:t>
            </a:r>
            <a:r>
              <a:rPr lang="zh-CN" altLang="en-US" dirty="0"/>
              <a:t>个顶点与</a:t>
            </a:r>
            <a:r>
              <a:rPr lang="en-US" altLang="zh-CN" dirty="0"/>
              <a:t>126</a:t>
            </a:r>
            <a:r>
              <a:rPr lang="zh-CN" altLang="en-US" dirty="0"/>
              <a:t>个三角形的索引信息。我们需要循环来</a:t>
            </a:r>
            <a:r>
              <a:rPr lang="en-US" altLang="zh-CN" dirty="0"/>
              <a:t>2</a:t>
            </a:r>
            <a:r>
              <a:rPr lang="zh-CN" altLang="en-US" dirty="0"/>
              <a:t>个循环来填充所有顶点信息，</a:t>
            </a:r>
            <a:r>
              <a:rPr lang="en-US" altLang="zh-CN" dirty="0"/>
              <a:t>4</a:t>
            </a:r>
            <a:r>
              <a:rPr lang="zh-CN" altLang="en-US" dirty="0"/>
              <a:t>个循环来填充所有索引信息。</a:t>
            </a:r>
            <a:endParaRPr lang="en-US" altLang="zh-CN" dirty="0"/>
          </a:p>
          <a:p>
            <a:r>
              <a:rPr lang="zh-CN" altLang="en-US" dirty="0"/>
              <a:t>如前文所述，要填充顶点信息，我们首先要从</a:t>
            </a:r>
            <a:r>
              <a:rPr lang="en-US" altLang="zh-CN" dirty="0" err="1"/>
              <a:t>meshlet</a:t>
            </a:r>
            <a:r>
              <a:rPr lang="zh-CN" altLang="en-US" dirty="0"/>
              <a:t>的</a:t>
            </a:r>
            <a:r>
              <a:rPr lang="en-US" altLang="zh-CN" dirty="0" err="1"/>
              <a:t>vertexIndicesBuffer</a:t>
            </a:r>
            <a:r>
              <a:rPr lang="zh-CN" altLang="en-US" dirty="0"/>
              <a:t>中得知顶点索引，然后利用此索引信息获取顶点的几何数据，在经过</a:t>
            </a:r>
            <a:r>
              <a:rPr lang="en-US" altLang="zh-CN" dirty="0" err="1"/>
              <a:t>mvp</a:t>
            </a:r>
            <a:r>
              <a:rPr lang="zh-CN" altLang="en-US" dirty="0"/>
              <a:t>变换后得到</a:t>
            </a:r>
            <a:r>
              <a:rPr lang="en-US" altLang="zh-CN" dirty="0"/>
              <a:t>OpenGL</a:t>
            </a:r>
            <a:r>
              <a:rPr lang="zh-CN" altLang="en-US" dirty="0"/>
              <a:t>光栅器输入的齐次坐标。</a:t>
            </a:r>
            <a:endParaRPr lang="en-US" altLang="zh-CN" dirty="0"/>
          </a:p>
          <a:p>
            <a:r>
              <a:rPr lang="zh-CN" altLang="en-US" dirty="0"/>
              <a:t>要填充索引信息，一个</a:t>
            </a:r>
            <a:r>
              <a:rPr lang="en-US" altLang="zh-CN" dirty="0"/>
              <a:t>thread</a:t>
            </a:r>
            <a:r>
              <a:rPr lang="zh-CN" altLang="en-US" dirty="0"/>
              <a:t>在一个循环中填充一个三角形的三个索引。因此，只要从</a:t>
            </a:r>
            <a:r>
              <a:rPr lang="en-US" altLang="zh-CN" dirty="0" err="1"/>
              <a:t>primitiveIndices</a:t>
            </a:r>
            <a:r>
              <a:rPr lang="zh-CN" altLang="en-US" dirty="0"/>
              <a:t>数组中解码即可。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480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我们也可通过</a:t>
            </a:r>
            <a:r>
              <a:rPr lang="en-US" altLang="zh-CN" dirty="0"/>
              <a:t>Mesh Shader</a:t>
            </a:r>
            <a:r>
              <a:rPr lang="zh-CN" altLang="en-US" dirty="0"/>
              <a:t>来绘制包围盒。在一个</a:t>
            </a:r>
            <a:r>
              <a:rPr lang="en-US" altLang="zh-CN" dirty="0" err="1"/>
              <a:t>Meshlet</a:t>
            </a:r>
            <a:r>
              <a:rPr lang="zh-CN" altLang="en-US" dirty="0"/>
              <a:t>化的模型中，每个</a:t>
            </a:r>
            <a:r>
              <a:rPr lang="en-US" altLang="zh-CN" dirty="0" err="1"/>
              <a:t>Meshlet</a:t>
            </a:r>
            <a:r>
              <a:rPr lang="zh-CN" altLang="en-US" dirty="0"/>
              <a:t>会额外存储包围盒和法向锥信息，这样有助于快速的视锥剔除及背面剔除，减少光栅器的负担。最好的压缩方案会把包围盒编码为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en-US" altLang="zh-CN" dirty="0"/>
              <a:t>8bit</a:t>
            </a:r>
            <a:r>
              <a:rPr lang="zh-CN" altLang="en-US" dirty="0"/>
              <a:t>的无符号整数，把法向锥的法向部分编码为</a:t>
            </a:r>
            <a:r>
              <a:rPr lang="en-US" altLang="zh-CN" dirty="0"/>
              <a:t>16bit</a:t>
            </a:r>
            <a:r>
              <a:rPr lang="zh-CN" altLang="en-US" dirty="0"/>
              <a:t>的单位向量，把锥角编码为</a:t>
            </a:r>
            <a:r>
              <a:rPr lang="en-US" altLang="zh-CN" dirty="0"/>
              <a:t>8bit</a:t>
            </a:r>
            <a:r>
              <a:rPr lang="zh-CN" altLang="en-US" dirty="0"/>
              <a:t>的无符号整数。在本示例中，我们并不会这么压缩，而是单纯地独立出一个额外的</a:t>
            </a:r>
            <a:r>
              <a:rPr lang="en-US" altLang="zh-CN" dirty="0" err="1"/>
              <a:t>ssbo</a:t>
            </a:r>
            <a:r>
              <a:rPr lang="zh-CN" altLang="en-US" dirty="0"/>
              <a:t>来存储包围盒信息。</a:t>
            </a:r>
            <a:endParaRPr lang="en-US" altLang="zh-CN" dirty="0"/>
          </a:p>
          <a:p>
            <a:r>
              <a:rPr lang="zh-CN" altLang="en-US" dirty="0"/>
              <a:t>同绘制</a:t>
            </a:r>
            <a:r>
              <a:rPr lang="en-US" altLang="zh-CN" dirty="0" err="1"/>
              <a:t>Meshlet</a:t>
            </a:r>
            <a:r>
              <a:rPr lang="zh-CN" altLang="en-US" dirty="0"/>
              <a:t>化的模型一样，最重要的是任务分配。一个朴素的想法是每个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负责组装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AABB</a:t>
            </a:r>
            <a:r>
              <a:rPr lang="zh-CN" altLang="en-US" dirty="0"/>
              <a:t>的顶点信息和索引信息。因此，在</a:t>
            </a:r>
            <a:r>
              <a:rPr lang="en-US" altLang="zh-CN" dirty="0"/>
              <a:t>CPU</a:t>
            </a:r>
            <a:r>
              <a:rPr lang="zh-CN" altLang="en-US" dirty="0"/>
              <a:t>端，我们应该启动 </a:t>
            </a:r>
            <a:r>
              <a:rPr lang="en-US" altLang="zh-CN" dirty="0"/>
              <a:t>(247 + 8 – 1)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31</a:t>
            </a:r>
            <a:r>
              <a:rPr lang="zh-CN" altLang="en-US" dirty="0"/>
              <a:t>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，每个</a:t>
            </a:r>
            <a:r>
              <a:rPr lang="en-US" altLang="zh-CN" dirty="0"/>
              <a:t>block</a:t>
            </a:r>
            <a:r>
              <a:rPr lang="zh-CN" altLang="en-US" dirty="0"/>
              <a:t>内有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thread</a:t>
            </a:r>
            <a:r>
              <a:rPr lang="zh-CN" altLang="en-US" dirty="0"/>
              <a:t>负责组装</a:t>
            </a:r>
            <a:r>
              <a:rPr lang="en-US" altLang="zh-CN" dirty="0"/>
              <a:t>8 * 8 = 64</a:t>
            </a:r>
            <a:r>
              <a:rPr lang="zh-CN" altLang="en-US" dirty="0"/>
              <a:t>个顶点和</a:t>
            </a:r>
            <a:r>
              <a:rPr lang="en-US" altLang="zh-CN" dirty="0"/>
              <a:t>8 * 12 = 96</a:t>
            </a:r>
            <a:r>
              <a:rPr lang="zh-CN" altLang="en-US" dirty="0"/>
              <a:t>个线的索引信息。因此一共需要</a:t>
            </a:r>
            <a:r>
              <a:rPr lang="en-US" altLang="zh-CN" dirty="0"/>
              <a:t>2</a:t>
            </a:r>
            <a:r>
              <a:rPr lang="zh-CN" altLang="en-US" dirty="0"/>
              <a:t>个循环组装顶点，</a:t>
            </a:r>
            <a:r>
              <a:rPr lang="en-US" altLang="zh-CN" dirty="0"/>
              <a:t>6</a:t>
            </a:r>
            <a:r>
              <a:rPr lang="zh-CN" altLang="en-US" dirty="0"/>
              <a:t>个循环组装索引。注意在这个例子中，与之前模型绘制时的索引组装方式不同，每个</a:t>
            </a:r>
            <a:r>
              <a:rPr lang="en-US" altLang="zh-CN" dirty="0"/>
              <a:t>thread</a:t>
            </a:r>
            <a:r>
              <a:rPr lang="zh-CN" altLang="en-US" dirty="0"/>
              <a:t>负责组装</a:t>
            </a:r>
            <a:r>
              <a:rPr lang="en-US" altLang="zh-CN" dirty="0"/>
              <a:t>1</a:t>
            </a:r>
            <a:r>
              <a:rPr lang="zh-CN" altLang="en-US" dirty="0"/>
              <a:t>个索引，而不是表示图元的</a:t>
            </a:r>
            <a:r>
              <a:rPr lang="en-US" altLang="zh-CN" dirty="0"/>
              <a:t>2</a:t>
            </a:r>
            <a:r>
              <a:rPr lang="zh-CN" altLang="en-US" dirty="0"/>
              <a:t>个索引。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注意到场景中存在比较大的包围盒，这是因为将模型拆分为</a:t>
            </a:r>
            <a:r>
              <a:rPr lang="en-US" altLang="zh-CN" dirty="0" err="1"/>
              <a:t>Meshlet</a:t>
            </a:r>
            <a:r>
              <a:rPr lang="zh-CN" altLang="en-US" dirty="0"/>
              <a:t>的软件在几个</a:t>
            </a:r>
            <a:r>
              <a:rPr lang="en-US" altLang="zh-CN" dirty="0" err="1"/>
              <a:t>meshlet</a:t>
            </a:r>
            <a:r>
              <a:rPr lang="zh-CN" altLang="en-US" dirty="0"/>
              <a:t>中，会产生不连通的三角形，这种</a:t>
            </a:r>
            <a:r>
              <a:rPr lang="en-US" altLang="zh-CN" dirty="0" err="1"/>
              <a:t>meshlet</a:t>
            </a:r>
            <a:r>
              <a:rPr lang="zh-CN" altLang="en-US" dirty="0"/>
              <a:t>的联通分量空间距离较大，因此包围盒比较大。通过一个更好的</a:t>
            </a:r>
            <a:r>
              <a:rPr lang="en-US" altLang="zh-CN" dirty="0" err="1"/>
              <a:t>meshlet</a:t>
            </a:r>
            <a:r>
              <a:rPr lang="zh-CN" altLang="en-US" dirty="0"/>
              <a:t>拆分算法将有助于连通且紧凑的</a:t>
            </a:r>
            <a:r>
              <a:rPr lang="en-US" altLang="zh-CN" dirty="0" err="1"/>
              <a:t>meshlet</a:t>
            </a:r>
            <a:r>
              <a:rPr lang="zh-CN" altLang="en-US" dirty="0"/>
              <a:t>的生成。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23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下面我们介绍一下</a:t>
            </a:r>
            <a:r>
              <a:rPr lang="en-US" altLang="zh-CN" dirty="0"/>
              <a:t>mesh shading pipeline</a:t>
            </a:r>
            <a:r>
              <a:rPr lang="zh-CN" altLang="en-US" dirty="0"/>
              <a:t>中的可选阶段，</a:t>
            </a:r>
            <a:r>
              <a:rPr lang="en-US" altLang="zh-CN" dirty="0"/>
              <a:t>task shader</a:t>
            </a:r>
            <a:r>
              <a:rPr lang="zh-CN" altLang="en-US" dirty="0"/>
              <a:t>。</a:t>
            </a:r>
            <a:r>
              <a:rPr lang="en-US" altLang="zh-CN" dirty="0"/>
              <a:t>Task Shader</a:t>
            </a:r>
            <a:r>
              <a:rPr lang="zh-CN" altLang="en-US" dirty="0"/>
              <a:t>是</a:t>
            </a:r>
            <a:r>
              <a:rPr lang="en-US" altLang="zh-CN" dirty="0"/>
              <a:t>Mesh Shader</a:t>
            </a:r>
            <a:r>
              <a:rPr lang="zh-CN" altLang="en-US" dirty="0"/>
              <a:t>之前的一个阶段。</a:t>
            </a:r>
            <a:r>
              <a:rPr lang="en-US" altLang="zh-CN" dirty="0"/>
              <a:t>Task Shader</a:t>
            </a:r>
            <a:r>
              <a:rPr lang="zh-CN" altLang="en-US" dirty="0"/>
              <a:t>可根据条件启动多个</a:t>
            </a:r>
            <a:r>
              <a:rPr lang="en-US" altLang="zh-CN" dirty="0"/>
              <a:t>Mesh Shader</a:t>
            </a:r>
            <a:r>
              <a:rPr lang="zh-CN" altLang="en-US" dirty="0"/>
              <a:t>。这种关系类比于</a:t>
            </a:r>
            <a:r>
              <a:rPr lang="en-US" altLang="zh-CN" dirty="0"/>
              <a:t>CUDA</a:t>
            </a:r>
            <a:r>
              <a:rPr lang="zh-CN" altLang="en-US" dirty="0"/>
              <a:t>中的</a:t>
            </a:r>
            <a:r>
              <a:rPr lang="en-US" altLang="zh-CN" dirty="0"/>
              <a:t>dynamic parallelism</a:t>
            </a:r>
            <a:r>
              <a:rPr lang="zh-CN" altLang="en-US" dirty="0"/>
              <a:t>，在一个核函数中启动一系列核函数，进而形成两级结构。</a:t>
            </a:r>
            <a:r>
              <a:rPr lang="en-US" altLang="zh-CN" dirty="0"/>
              <a:t>Task Shader</a:t>
            </a:r>
            <a:r>
              <a:rPr lang="zh-CN" altLang="en-US" dirty="0"/>
              <a:t>可用于视锥剔除、动态</a:t>
            </a:r>
            <a:r>
              <a:rPr lang="en-US" altLang="zh-CN" dirty="0"/>
              <a:t>LOD</a:t>
            </a:r>
            <a:r>
              <a:rPr lang="zh-CN" altLang="en-US" dirty="0"/>
              <a:t>选取等多种工作。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如果想使用</a:t>
            </a:r>
            <a:r>
              <a:rPr lang="en-US" altLang="zh-CN" dirty="0"/>
              <a:t>task shader</a:t>
            </a:r>
            <a:r>
              <a:rPr lang="zh-CN" altLang="en-US" dirty="0"/>
              <a:t>，我们所要做的工作仅仅是在</a:t>
            </a:r>
            <a:r>
              <a:rPr lang="en-US" altLang="zh-CN" dirty="0"/>
              <a:t>OpenGL</a:t>
            </a:r>
            <a:r>
              <a:rPr lang="zh-CN" altLang="en-US" dirty="0"/>
              <a:t>的</a:t>
            </a:r>
            <a:r>
              <a:rPr lang="en-US" altLang="zh-CN" dirty="0"/>
              <a:t>program</a:t>
            </a:r>
            <a:r>
              <a:rPr lang="zh-CN" altLang="en-US" dirty="0"/>
              <a:t>上附加上一个编译完成的</a:t>
            </a:r>
            <a:r>
              <a:rPr lang="en-US" altLang="zh-CN" dirty="0"/>
              <a:t>task shader</a:t>
            </a:r>
            <a:r>
              <a:rPr lang="zh-CN" altLang="en-US" dirty="0"/>
              <a:t>。而在</a:t>
            </a:r>
            <a:r>
              <a:rPr lang="en-US" altLang="zh-CN" dirty="0"/>
              <a:t>GPU</a:t>
            </a:r>
            <a:r>
              <a:rPr lang="zh-CN" altLang="en-US" dirty="0"/>
              <a:t>端，每个</a:t>
            </a:r>
            <a:r>
              <a:rPr lang="en-US" altLang="zh-CN" dirty="0"/>
              <a:t>task shader block</a:t>
            </a:r>
            <a:r>
              <a:rPr lang="zh-CN" altLang="en-US" dirty="0"/>
              <a:t>通过设置</a:t>
            </a:r>
            <a:r>
              <a:rPr lang="en-US" altLang="zh-CN" dirty="0" err="1"/>
              <a:t>gl_TaskCountNV</a:t>
            </a:r>
            <a:r>
              <a:rPr lang="zh-CN" altLang="en-US" dirty="0"/>
              <a:t>来产生</a:t>
            </a:r>
            <a:r>
              <a:rPr lang="en-US" altLang="zh-CN" dirty="0" err="1"/>
              <a:t>gl_TaskCountNV</a:t>
            </a:r>
            <a:r>
              <a:rPr lang="zh-CN" altLang="en-US" dirty="0"/>
              <a:t>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在进入更为进阶的话题前，我们尝试使用</a:t>
            </a:r>
            <a:r>
              <a:rPr lang="en-US" altLang="zh-CN" dirty="0"/>
              <a:t>Task Shader</a:t>
            </a:r>
            <a:r>
              <a:rPr lang="zh-CN" altLang="en-US" dirty="0"/>
              <a:t>和</a:t>
            </a:r>
            <a:r>
              <a:rPr lang="en-US" altLang="zh-CN" dirty="0"/>
              <a:t>Mesh Shader</a:t>
            </a:r>
            <a:r>
              <a:rPr lang="zh-CN" altLang="en-US" dirty="0"/>
              <a:t>共同作用的方式来重新绘制出</a:t>
            </a:r>
            <a:r>
              <a:rPr lang="en-US" altLang="zh-CN" dirty="0" err="1"/>
              <a:t>Meshlet</a:t>
            </a:r>
            <a:r>
              <a:rPr lang="zh-CN" altLang="en-US" dirty="0"/>
              <a:t>化的模型。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574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Task Shader</a:t>
            </a:r>
            <a:r>
              <a:rPr lang="zh-CN" altLang="en-US" dirty="0"/>
              <a:t>来实现</a:t>
            </a:r>
            <a:r>
              <a:rPr lang="en-US" altLang="zh-CN" dirty="0" err="1"/>
              <a:t>Meshlet</a:t>
            </a:r>
            <a:r>
              <a:rPr lang="zh-CN" altLang="en-US" dirty="0"/>
              <a:t>模型的绘制，就要首先重新安排硬件的工作量。</a:t>
            </a:r>
            <a:endParaRPr lang="en-US" altLang="zh-CN" dirty="0"/>
          </a:p>
          <a:p>
            <a:r>
              <a:rPr lang="zh-CN" altLang="en-US" dirty="0"/>
              <a:t>对于马的这个模型， 共有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，我们的计划是每个</a:t>
            </a:r>
            <a:r>
              <a:rPr lang="en-US" altLang="zh-CN" dirty="0"/>
              <a:t>Task Block</a:t>
            </a:r>
            <a:r>
              <a:rPr lang="zh-CN" altLang="en-US" dirty="0"/>
              <a:t>处理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，一个</a:t>
            </a:r>
            <a:r>
              <a:rPr lang="en-US" altLang="zh-CN" dirty="0"/>
              <a:t>Task Shader Block</a:t>
            </a:r>
            <a:r>
              <a:rPr lang="zh-CN" altLang="en-US" dirty="0"/>
              <a:t>发射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Mesh Shader Block</a:t>
            </a:r>
            <a:r>
              <a:rPr lang="zh-CN" altLang="en-US" dirty="0"/>
              <a:t>。每个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thread</a:t>
            </a:r>
            <a:r>
              <a:rPr lang="zh-CN" altLang="en-US" dirty="0"/>
              <a:t>负责一个</a:t>
            </a:r>
            <a:r>
              <a:rPr lang="en-US" altLang="zh-CN" dirty="0" err="1"/>
              <a:t>meshlet</a:t>
            </a:r>
            <a:r>
              <a:rPr lang="zh-CN" altLang="en-US" dirty="0"/>
              <a:t>的图元装配。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因此，我们要在</a:t>
            </a:r>
            <a:r>
              <a:rPr lang="en-US" altLang="zh-CN" dirty="0"/>
              <a:t>CPU</a:t>
            </a:r>
            <a:r>
              <a:rPr lang="zh-CN" altLang="en-US" dirty="0"/>
              <a:t>端发射（</a:t>
            </a:r>
            <a:r>
              <a:rPr lang="en-US" altLang="zh-CN" dirty="0"/>
              <a:t>247 + 32 - 1</a:t>
            </a:r>
            <a:r>
              <a:rPr lang="zh-CN" altLang="en-US" dirty="0"/>
              <a:t>）</a:t>
            </a:r>
            <a:r>
              <a:rPr lang="en-US" altLang="zh-CN" dirty="0"/>
              <a:t>/ 32 = 8</a:t>
            </a:r>
            <a:r>
              <a:rPr lang="zh-CN" altLang="en-US" dirty="0"/>
              <a:t>个</a:t>
            </a:r>
            <a:r>
              <a:rPr lang="en-US" altLang="zh-CN" dirty="0"/>
              <a:t>Task Shader Block</a:t>
            </a:r>
            <a:r>
              <a:rPr lang="zh-CN" altLang="en-US" dirty="0"/>
              <a:t>。每个</a:t>
            </a:r>
            <a:r>
              <a:rPr lang="en-US" altLang="zh-CN" dirty="0"/>
              <a:t>Task Shader Block</a:t>
            </a:r>
            <a:r>
              <a:rPr lang="zh-CN" altLang="en-US" dirty="0"/>
              <a:t>由</a:t>
            </a:r>
            <a:r>
              <a:rPr lang="en-US" altLang="zh-CN" dirty="0"/>
              <a:t>32</a:t>
            </a:r>
            <a:r>
              <a:rPr lang="zh-CN" altLang="en-US" dirty="0"/>
              <a:t>个线程个线程组成，每个线程判断当前处理的</a:t>
            </a:r>
            <a:r>
              <a:rPr lang="en-US" altLang="zh-CN" dirty="0" err="1"/>
              <a:t>meshlet</a:t>
            </a:r>
            <a:r>
              <a:rPr lang="zh-CN" altLang="en-US" dirty="0"/>
              <a:t>是否越界，如果不越界，则输出这个</a:t>
            </a:r>
            <a:r>
              <a:rPr lang="en-US" altLang="zh-CN" dirty="0" err="1"/>
              <a:t>meshlet</a:t>
            </a:r>
            <a:r>
              <a:rPr lang="zh-CN" altLang="en-US" dirty="0"/>
              <a:t>的索引，以告知一个</a:t>
            </a:r>
            <a:r>
              <a:rPr lang="en-US" altLang="zh-CN" dirty="0"/>
              <a:t>mesh shader</a:t>
            </a:r>
            <a:r>
              <a:rPr lang="zh-CN" altLang="en-US" dirty="0"/>
              <a:t>线程，它需要处理哪个</a:t>
            </a:r>
            <a:r>
              <a:rPr lang="en-US" altLang="zh-CN" dirty="0" err="1"/>
              <a:t>Meshlet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 Shader</a:t>
            </a:r>
            <a:r>
              <a:rPr lang="zh-CN" altLang="en-US" dirty="0"/>
              <a:t>的输出以</a:t>
            </a:r>
            <a:r>
              <a:rPr lang="en-US" altLang="zh-CN" dirty="0" err="1"/>
              <a:t>taskNV</a:t>
            </a:r>
            <a:r>
              <a:rPr lang="en-US" altLang="zh-CN" dirty="0"/>
              <a:t> out</a:t>
            </a:r>
            <a:r>
              <a:rPr lang="zh-CN" altLang="en-US" dirty="0"/>
              <a:t>为标识，而</a:t>
            </a:r>
            <a:r>
              <a:rPr lang="en-US" altLang="zh-CN" dirty="0"/>
              <a:t>Mesh Shader</a:t>
            </a:r>
            <a:r>
              <a:rPr lang="zh-CN" altLang="en-US" dirty="0"/>
              <a:t>的输入以</a:t>
            </a:r>
            <a:r>
              <a:rPr lang="en-US" altLang="zh-CN" dirty="0" err="1"/>
              <a:t>TaskNV</a:t>
            </a:r>
            <a:r>
              <a:rPr lang="en-US" altLang="zh-CN" dirty="0"/>
              <a:t> in</a:t>
            </a:r>
            <a:r>
              <a:rPr lang="zh-CN" altLang="en-US" dirty="0"/>
              <a:t>为标识，其本质上就是</a:t>
            </a:r>
            <a:r>
              <a:rPr lang="en-US" altLang="zh-CN" dirty="0"/>
              <a:t>shared memory</a:t>
            </a:r>
            <a:r>
              <a:rPr lang="zh-CN" altLang="en-US" dirty="0"/>
              <a:t>上的变量。一个</a:t>
            </a:r>
            <a:r>
              <a:rPr lang="en-US" altLang="zh-CN" dirty="0"/>
              <a:t>Task Shader Blocks</a:t>
            </a:r>
            <a:r>
              <a:rPr lang="zh-CN" altLang="en-US" dirty="0"/>
              <a:t>输出这个</a:t>
            </a:r>
            <a:r>
              <a:rPr lang="en-US" altLang="zh-CN" dirty="0"/>
              <a:t>Block</a:t>
            </a:r>
            <a:r>
              <a:rPr lang="zh-CN" altLang="en-US" dirty="0"/>
              <a:t>中处理的所有</a:t>
            </a:r>
            <a:r>
              <a:rPr lang="en-US" altLang="zh-CN" dirty="0" err="1"/>
              <a:t>meshlet</a:t>
            </a:r>
            <a:r>
              <a:rPr lang="zh-CN" altLang="en-US" dirty="0"/>
              <a:t>索引数据。</a:t>
            </a:r>
            <a:endParaRPr lang="en-US" altLang="zh-CN" dirty="0"/>
          </a:p>
          <a:p>
            <a:r>
              <a:rPr lang="zh-CN" altLang="en-US" dirty="0"/>
              <a:t>我们以一个</a:t>
            </a:r>
            <a:r>
              <a:rPr lang="en-US" altLang="zh-CN" dirty="0" err="1"/>
              <a:t>uint</a:t>
            </a:r>
            <a:r>
              <a:rPr lang="zh-CN" altLang="en-US" dirty="0"/>
              <a:t>的</a:t>
            </a:r>
            <a:r>
              <a:rPr lang="en-US" altLang="zh-CN" dirty="0" err="1"/>
              <a:t>meshletBaseIndex</a:t>
            </a:r>
            <a:r>
              <a:rPr lang="zh-CN" altLang="en-US" dirty="0"/>
              <a:t>与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uint8_t</a:t>
            </a:r>
            <a:r>
              <a:rPr lang="zh-CN" altLang="en-US" dirty="0"/>
              <a:t>的</a:t>
            </a:r>
            <a:r>
              <a:rPr lang="en-US" altLang="zh-CN" dirty="0" err="1"/>
              <a:t>meshletDeltaIndices</a:t>
            </a:r>
            <a:r>
              <a:rPr lang="zh-CN" altLang="en-US" dirty="0"/>
              <a:t>来编码</a:t>
            </a:r>
            <a:r>
              <a:rPr lang="en-US" altLang="zh-CN" dirty="0" err="1"/>
              <a:t>meshletIndex</a:t>
            </a:r>
            <a:r>
              <a:rPr lang="zh-CN" altLang="en-US" dirty="0"/>
              <a:t>，这是为了压缩</a:t>
            </a:r>
            <a:r>
              <a:rPr lang="en-US" altLang="zh-CN" dirty="0"/>
              <a:t>shared memory</a:t>
            </a:r>
            <a:r>
              <a:rPr lang="zh-CN" altLang="en-US" dirty="0"/>
              <a:t>使用，以让</a:t>
            </a:r>
            <a:r>
              <a:rPr lang="en-US" altLang="zh-CN" dirty="0"/>
              <a:t>warp scheduler</a:t>
            </a:r>
            <a:r>
              <a:rPr lang="zh-CN" altLang="en-US" dirty="0"/>
              <a:t>有机会调度更多的</a:t>
            </a:r>
            <a:r>
              <a:rPr lang="en-US" altLang="zh-CN" dirty="0"/>
              <a:t>warp</a:t>
            </a:r>
            <a:r>
              <a:rPr lang="zh-CN" altLang="en-US" dirty="0"/>
              <a:t>进入</a:t>
            </a:r>
            <a:r>
              <a:rPr lang="en-US" altLang="zh-CN" dirty="0"/>
              <a:t>SM</a:t>
            </a:r>
            <a:r>
              <a:rPr lang="zh-CN" altLang="en-US" dirty="0"/>
              <a:t>计算。相同的手法也用于</a:t>
            </a:r>
            <a:r>
              <a:rPr lang="en-US" altLang="zh-CN" dirty="0" err="1"/>
              <a:t>Meshlet</a:t>
            </a:r>
            <a:r>
              <a:rPr lang="zh-CN" altLang="en-US" dirty="0"/>
              <a:t>的</a:t>
            </a:r>
            <a:r>
              <a:rPr lang="en-US" altLang="zh-CN" dirty="0" err="1"/>
              <a:t>primitiveOffset</a:t>
            </a:r>
            <a:r>
              <a:rPr lang="zh-CN" altLang="en-US" dirty="0"/>
              <a:t>与</a:t>
            </a:r>
            <a:r>
              <a:rPr lang="en-US" altLang="zh-CN" dirty="0" err="1"/>
              <a:t>primitiveIndices</a:t>
            </a:r>
            <a:r>
              <a:rPr lang="zh-CN" altLang="en-US" dirty="0"/>
              <a:t>里。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Mesh Shader</a:t>
            </a:r>
            <a:r>
              <a:rPr lang="zh-CN" altLang="en-US" dirty="0"/>
              <a:t>端，只要结合自己的</a:t>
            </a:r>
            <a:r>
              <a:rPr lang="en-US" altLang="zh-CN" dirty="0"/>
              <a:t>thread </a:t>
            </a:r>
            <a:r>
              <a:rPr lang="en-US" altLang="zh-CN" dirty="0" err="1"/>
              <a:t>idx</a:t>
            </a:r>
            <a:r>
              <a:rPr lang="zh-CN" altLang="en-US" dirty="0"/>
              <a:t>，读取这个索引信息，即可知道自己负责哪个</a:t>
            </a:r>
            <a:r>
              <a:rPr lang="en-US" altLang="zh-CN" dirty="0" err="1"/>
              <a:t>meshlet</a:t>
            </a:r>
            <a:r>
              <a:rPr lang="zh-CN" altLang="en-US" dirty="0"/>
              <a:t>的组装。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最后，则是确定每个</a:t>
            </a:r>
            <a:r>
              <a:rPr lang="en-US" altLang="zh-CN" dirty="0"/>
              <a:t>Task Shader Block</a:t>
            </a:r>
            <a:r>
              <a:rPr lang="zh-CN" altLang="en-US" dirty="0"/>
              <a:t>要发射几个</a:t>
            </a:r>
            <a:r>
              <a:rPr lang="en-US" altLang="zh-CN" dirty="0" err="1"/>
              <a:t>Meshlet</a:t>
            </a:r>
            <a:r>
              <a:rPr lang="en-US" altLang="zh-CN" dirty="0"/>
              <a:t> Block</a:t>
            </a:r>
            <a:r>
              <a:rPr lang="zh-CN" altLang="en-US" dirty="0"/>
              <a:t>，为避免浪费，且减少</a:t>
            </a:r>
            <a:r>
              <a:rPr lang="en-US" altLang="zh-CN" dirty="0"/>
              <a:t>Mesh Shader</a:t>
            </a:r>
            <a:r>
              <a:rPr lang="zh-CN" altLang="en-US" dirty="0"/>
              <a:t>中额外的判断逻辑，我们应该将在</a:t>
            </a:r>
            <a:r>
              <a:rPr lang="en-US" altLang="zh-CN" dirty="0" err="1"/>
              <a:t>meshlet</a:t>
            </a:r>
            <a:r>
              <a:rPr lang="en-US" altLang="zh-CN" dirty="0"/>
              <a:t> Index</a:t>
            </a:r>
            <a:r>
              <a:rPr lang="zh-CN" altLang="en-US" dirty="0"/>
              <a:t>大于等于</a:t>
            </a:r>
            <a:r>
              <a:rPr lang="en-US" altLang="zh-CN" dirty="0"/>
              <a:t>247</a:t>
            </a:r>
            <a:r>
              <a:rPr lang="zh-CN" altLang="en-US" dirty="0"/>
              <a:t>处截断。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2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尽管上文中的代码已经在实现了使用</a:t>
            </a:r>
            <a:r>
              <a:rPr lang="en-US" altLang="zh-CN" dirty="0"/>
              <a:t>Task Shader</a:t>
            </a:r>
            <a:r>
              <a:rPr lang="zh-CN" altLang="en-US" dirty="0"/>
              <a:t>正确地绘制</a:t>
            </a:r>
            <a:r>
              <a:rPr lang="en-US" altLang="zh-CN" dirty="0" err="1"/>
              <a:t>Meshlet</a:t>
            </a:r>
            <a:r>
              <a:rPr lang="zh-CN" altLang="en-US" dirty="0"/>
              <a:t>模型，为了丝滑过渡到后续教程，我们选择利用另一种方式来实现相同的效果。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注意到，我们特意选择了</a:t>
            </a:r>
            <a:r>
              <a:rPr lang="en-US" altLang="zh-CN" dirty="0"/>
              <a:t>32</a:t>
            </a:r>
            <a:r>
              <a:rPr lang="zh-CN" altLang="en-US" dirty="0"/>
              <a:t>作为</a:t>
            </a:r>
            <a:r>
              <a:rPr lang="en-US" altLang="zh-CN" dirty="0"/>
              <a:t>Task Shader</a:t>
            </a:r>
            <a:r>
              <a:rPr lang="zh-CN" altLang="en-US" dirty="0"/>
              <a:t>的，因为</a:t>
            </a:r>
            <a:r>
              <a:rPr lang="en-US" altLang="zh-CN" dirty="0"/>
              <a:t>32</a:t>
            </a:r>
            <a:r>
              <a:rPr lang="zh-CN" altLang="en-US" dirty="0"/>
              <a:t>是</a:t>
            </a:r>
            <a:r>
              <a:rPr lang="en-US" altLang="zh-CN" dirty="0"/>
              <a:t>Nvidia GPU</a:t>
            </a:r>
            <a:r>
              <a:rPr lang="zh-CN" altLang="en-US" dirty="0"/>
              <a:t>的一个</a:t>
            </a:r>
            <a:r>
              <a:rPr lang="en-US" altLang="zh-CN" dirty="0"/>
              <a:t>warp</a:t>
            </a:r>
            <a:r>
              <a:rPr lang="zh-CN" altLang="en-US" dirty="0"/>
              <a:t>，因此，我们可以使用</a:t>
            </a:r>
            <a:r>
              <a:rPr lang="en-US" altLang="zh-CN" dirty="0"/>
              <a:t>warp-level</a:t>
            </a:r>
            <a:r>
              <a:rPr lang="zh-CN" altLang="en-US" dirty="0"/>
              <a:t>的原语实现同一个</a:t>
            </a:r>
            <a:r>
              <a:rPr lang="en-US" altLang="zh-CN" dirty="0"/>
              <a:t>warp</a:t>
            </a:r>
            <a:r>
              <a:rPr lang="zh-CN" altLang="en-US" dirty="0"/>
              <a:t>中不同</a:t>
            </a:r>
            <a:r>
              <a:rPr lang="en-US" altLang="zh-CN" dirty="0"/>
              <a:t>thread</a:t>
            </a:r>
            <a:r>
              <a:rPr lang="zh-CN" altLang="en-US" dirty="0"/>
              <a:t>之间的通信，而不经过</a:t>
            </a:r>
            <a:r>
              <a:rPr lang="en-US" altLang="zh-CN" dirty="0"/>
              <a:t>shared memory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为能使用这些原语，我们首先要开启拓展 </a:t>
            </a:r>
            <a:r>
              <a:rPr lang="en-US" altLang="zh-CN" dirty="0" err="1"/>
              <a:t>GL_KHR_shader_subgroup_basic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 err="1"/>
              <a:t>GL_KHR_shader_subgroup_ballot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在上文中，我们已经提到，对超出</a:t>
            </a:r>
            <a:r>
              <a:rPr lang="en-US" altLang="zh-CN" dirty="0"/>
              <a:t>247</a:t>
            </a:r>
            <a:r>
              <a:rPr lang="zh-CN" altLang="en-US" dirty="0"/>
              <a:t>的索引，我们不予绘制。因此，我们使用</a:t>
            </a:r>
            <a:r>
              <a:rPr lang="en-US" altLang="zh-CN" dirty="0"/>
              <a:t>render</a:t>
            </a:r>
            <a:r>
              <a:rPr lang="zh-CN" altLang="en-US" dirty="0"/>
              <a:t>这个布尔值来表示这一点。</a:t>
            </a:r>
            <a:endParaRPr lang="en-US" altLang="zh-CN" dirty="0"/>
          </a:p>
          <a:p>
            <a:r>
              <a:rPr lang="zh-CN" altLang="en-US" dirty="0"/>
              <a:t>当一个</a:t>
            </a:r>
            <a:r>
              <a:rPr lang="en-US" altLang="zh-CN" dirty="0"/>
              <a:t>warp</a:t>
            </a:r>
            <a:r>
              <a:rPr lang="zh-CN" altLang="en-US" dirty="0"/>
              <a:t>中的每个线程都计算出</a:t>
            </a:r>
            <a:r>
              <a:rPr lang="en-US" altLang="zh-CN" dirty="0"/>
              <a:t>render</a:t>
            </a:r>
            <a:r>
              <a:rPr lang="zh-CN" altLang="en-US" dirty="0"/>
              <a:t>值后，我们要首先调用</a:t>
            </a:r>
            <a:r>
              <a:rPr lang="en-US" altLang="zh-CN" dirty="0" err="1"/>
              <a:t>subgroupBallot</a:t>
            </a:r>
            <a:r>
              <a:rPr lang="zh-CN" altLang="en-US" dirty="0"/>
              <a:t>，</a:t>
            </a:r>
            <a:r>
              <a:rPr lang="en-US" altLang="zh-CN" dirty="0" err="1"/>
              <a:t>subgroupBallot</a:t>
            </a:r>
            <a:r>
              <a:rPr lang="zh-CN" altLang="en-US" dirty="0"/>
              <a:t>接受一个</a:t>
            </a:r>
            <a:r>
              <a:rPr lang="en-US" altLang="zh-CN" dirty="0"/>
              <a:t>bool</a:t>
            </a:r>
            <a:r>
              <a:rPr lang="zh-CN" altLang="en-US" dirty="0"/>
              <a:t>变量，并收集</a:t>
            </a:r>
            <a:r>
              <a:rPr lang="en-US" altLang="zh-CN" dirty="0"/>
              <a:t>warp</a:t>
            </a:r>
            <a:r>
              <a:rPr lang="zh-CN" altLang="en-US" dirty="0"/>
              <a:t>中所有的结果，返回一个</a:t>
            </a:r>
            <a:r>
              <a:rPr lang="en-US" altLang="zh-CN" dirty="0"/>
              <a:t>uvec4</a:t>
            </a:r>
            <a:r>
              <a:rPr lang="zh-CN" altLang="en-US" dirty="0"/>
              <a:t>的</a:t>
            </a:r>
            <a:r>
              <a:rPr lang="en-US" altLang="zh-CN" dirty="0"/>
              <a:t>bitmask</a:t>
            </a:r>
            <a:r>
              <a:rPr lang="zh-CN" altLang="en-US" dirty="0"/>
              <a:t>。（</a:t>
            </a:r>
            <a:r>
              <a:rPr lang="en-US" altLang="zh-CN" dirty="0"/>
              <a:t>AMD</a:t>
            </a:r>
            <a:r>
              <a:rPr lang="zh-CN" altLang="en-US" dirty="0"/>
              <a:t>的</a:t>
            </a:r>
            <a:r>
              <a:rPr lang="en-US" altLang="zh-CN" dirty="0"/>
              <a:t>warp</a:t>
            </a:r>
            <a:r>
              <a:rPr lang="zh-CN" altLang="en-US" dirty="0"/>
              <a:t>有</a:t>
            </a:r>
            <a:r>
              <a:rPr lang="en-US" altLang="zh-CN" dirty="0"/>
              <a:t>64</a:t>
            </a:r>
            <a:r>
              <a:rPr lang="zh-CN" altLang="en-US" dirty="0"/>
              <a:t>个</a:t>
            </a:r>
            <a:r>
              <a:rPr lang="en-US" altLang="zh-CN" dirty="0"/>
              <a:t>thread</a:t>
            </a:r>
            <a:r>
              <a:rPr lang="zh-CN" altLang="en-US" dirty="0"/>
              <a:t>，</a:t>
            </a:r>
            <a:r>
              <a:rPr lang="en-US" altLang="zh-CN" dirty="0"/>
              <a:t>uvec4</a:t>
            </a:r>
            <a:r>
              <a:rPr lang="zh-CN" altLang="en-US" dirty="0"/>
              <a:t>是一种跨平台的策略）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右图中演示了</a:t>
            </a:r>
            <a:r>
              <a:rPr lang="en-US" altLang="zh-CN" dirty="0" err="1"/>
              <a:t>subgroupBallot</a:t>
            </a:r>
            <a:r>
              <a:rPr lang="zh-CN" altLang="en-US" dirty="0"/>
              <a:t>在</a:t>
            </a:r>
            <a:r>
              <a:rPr lang="en-US" altLang="zh-CN" dirty="0"/>
              <a:t>warp size</a:t>
            </a:r>
            <a:r>
              <a:rPr lang="zh-CN" altLang="en-US" dirty="0"/>
              <a:t>为</a:t>
            </a:r>
            <a:r>
              <a:rPr lang="en-US" altLang="zh-CN" dirty="0"/>
              <a:t>8</a:t>
            </a:r>
            <a:r>
              <a:rPr lang="zh-CN" altLang="en-US" dirty="0"/>
              <a:t>的情况，若前</a:t>
            </a:r>
            <a:r>
              <a:rPr lang="en-US" altLang="zh-CN" dirty="0"/>
              <a:t>5</a:t>
            </a:r>
            <a:r>
              <a:rPr lang="zh-CN" altLang="en-US" dirty="0"/>
              <a:t>个线程</a:t>
            </a:r>
            <a:r>
              <a:rPr lang="en-US" altLang="zh-CN" dirty="0"/>
              <a:t>render</a:t>
            </a:r>
            <a:r>
              <a:rPr lang="zh-CN" altLang="en-US" dirty="0"/>
              <a:t>为</a:t>
            </a:r>
            <a:r>
              <a:rPr lang="en-US" altLang="zh-CN" dirty="0"/>
              <a:t>true</a:t>
            </a:r>
            <a:r>
              <a:rPr lang="zh-CN" altLang="en-US" dirty="0"/>
              <a:t>，后</a:t>
            </a:r>
            <a:r>
              <a:rPr lang="en-US" altLang="zh-CN" dirty="0"/>
              <a:t>3</a:t>
            </a:r>
            <a:r>
              <a:rPr lang="zh-CN" altLang="en-US" dirty="0"/>
              <a:t>个线程的</a:t>
            </a:r>
            <a:r>
              <a:rPr lang="en-US" altLang="zh-CN" dirty="0"/>
              <a:t>render</a:t>
            </a:r>
            <a:r>
              <a:rPr lang="zh-CN" altLang="en-US" dirty="0"/>
              <a:t>为</a:t>
            </a:r>
            <a:r>
              <a:rPr lang="en-US" altLang="zh-CN" dirty="0"/>
              <a:t>false</a:t>
            </a:r>
            <a:r>
              <a:rPr lang="zh-CN" altLang="en-US" dirty="0"/>
              <a:t>，则</a:t>
            </a:r>
            <a:r>
              <a:rPr lang="en-US" altLang="zh-CN" dirty="0" err="1"/>
              <a:t>subgroupBallot</a:t>
            </a:r>
            <a:r>
              <a:rPr lang="zh-CN" altLang="en-US" dirty="0"/>
              <a:t>会产生一个</a:t>
            </a:r>
            <a:r>
              <a:rPr lang="en-US" altLang="zh-CN" dirty="0"/>
              <a:t>11111000</a:t>
            </a:r>
            <a:r>
              <a:rPr lang="zh-CN" altLang="en-US" dirty="0"/>
              <a:t>的</a:t>
            </a:r>
            <a:r>
              <a:rPr lang="en-US" altLang="zh-CN" dirty="0"/>
              <a:t>bitmask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subgroupBallotBitCount</a:t>
            </a:r>
            <a:r>
              <a:rPr lang="zh-CN" altLang="en-US" dirty="0"/>
              <a:t>给出了</a:t>
            </a:r>
            <a:r>
              <a:rPr lang="en-US" altLang="zh-CN" dirty="0"/>
              <a:t>bitmask</a:t>
            </a:r>
            <a:r>
              <a:rPr lang="zh-CN" altLang="en-US" dirty="0"/>
              <a:t>中</a:t>
            </a:r>
            <a:r>
              <a:rPr lang="en-US" altLang="zh-CN" dirty="0"/>
              <a:t>1</a:t>
            </a:r>
            <a:r>
              <a:rPr lang="zh-CN" altLang="en-US" dirty="0"/>
              <a:t>的数量，显然对于</a:t>
            </a:r>
            <a:r>
              <a:rPr lang="en-US" altLang="zh-CN" dirty="0"/>
              <a:t>thread index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的</a:t>
            </a:r>
            <a:r>
              <a:rPr lang="en-US" altLang="zh-CN" dirty="0"/>
              <a:t>thread</a:t>
            </a:r>
            <a:r>
              <a:rPr lang="zh-CN" altLang="en-US" dirty="0"/>
              <a:t>，这个值为</a:t>
            </a:r>
            <a:r>
              <a:rPr lang="en-US" altLang="zh-CN" dirty="0"/>
              <a:t>5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subgroupBallotExclusiveBitCount</a:t>
            </a:r>
            <a:r>
              <a:rPr lang="zh-CN" altLang="en-US" dirty="0"/>
              <a:t>则给出了</a:t>
            </a:r>
            <a:r>
              <a:rPr lang="en-US" altLang="zh-CN" dirty="0"/>
              <a:t>bitmask</a:t>
            </a:r>
            <a:r>
              <a:rPr lang="zh-CN" altLang="en-US" dirty="0"/>
              <a:t>内，</a:t>
            </a:r>
            <a:r>
              <a:rPr lang="en-US" altLang="zh-CN" dirty="0"/>
              <a:t>index</a:t>
            </a:r>
            <a:r>
              <a:rPr lang="zh-CN" altLang="en-US" dirty="0"/>
              <a:t>小于当前</a:t>
            </a:r>
            <a:r>
              <a:rPr lang="en-US" altLang="zh-CN" dirty="0"/>
              <a:t>thread index</a:t>
            </a:r>
            <a:r>
              <a:rPr lang="zh-CN" altLang="en-US" dirty="0"/>
              <a:t>的</a:t>
            </a:r>
            <a:r>
              <a:rPr lang="en-US" altLang="zh-CN" dirty="0"/>
              <a:t>1</a:t>
            </a:r>
            <a:r>
              <a:rPr lang="zh-CN" altLang="en-US" dirty="0"/>
              <a:t>的个数</a:t>
            </a:r>
            <a:r>
              <a:rPr lang="en-US" altLang="zh-CN" dirty="0"/>
              <a:t> </a:t>
            </a:r>
            <a:r>
              <a:rPr lang="zh-CN" altLang="en-US" dirty="0"/>
              <a:t>，这个函数也可理解为</a:t>
            </a:r>
            <a:r>
              <a:rPr lang="en-US" altLang="zh-CN" dirty="0"/>
              <a:t>Exclusive prefix sum</a:t>
            </a:r>
            <a:r>
              <a:rPr lang="zh-CN" altLang="en-US" dirty="0"/>
              <a:t>，因此这个</a:t>
            </a:r>
            <a:r>
              <a:rPr lang="en-US" altLang="zh-CN" dirty="0"/>
              <a:t>bitmask</a:t>
            </a:r>
            <a:r>
              <a:rPr lang="zh-CN" altLang="en-US" dirty="0"/>
              <a:t>的前缀和为</a:t>
            </a:r>
            <a:r>
              <a:rPr lang="en-US" altLang="zh-CN" dirty="0"/>
              <a:t>0 1 2 3 4 4 4 4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如果当前线程分配的</a:t>
            </a:r>
            <a:r>
              <a:rPr lang="en-US" altLang="zh-CN" dirty="0" err="1"/>
              <a:t>meshlet</a:t>
            </a:r>
            <a:r>
              <a:rPr lang="zh-CN" altLang="en-US" dirty="0"/>
              <a:t>在索引内，即要渲染，我们就把对应的索引值填到</a:t>
            </a:r>
            <a:r>
              <a:rPr lang="en-US" altLang="zh-CN" dirty="0"/>
              <a:t>shared memory</a:t>
            </a:r>
            <a:r>
              <a:rPr lang="zh-CN" altLang="en-US" dirty="0"/>
              <a:t>中的</a:t>
            </a:r>
            <a:r>
              <a:rPr lang="en-US" altLang="zh-CN" dirty="0" err="1"/>
              <a:t>taskOut</a:t>
            </a:r>
            <a:r>
              <a:rPr lang="zh-CN" altLang="en-US" dirty="0"/>
              <a:t>里。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78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</a:t>
            </a:r>
            <a:r>
              <a:rPr lang="en-US" altLang="zh-CN" dirty="0"/>
              <a:t>API</a:t>
            </a:r>
            <a:r>
              <a:rPr lang="zh-CN" altLang="en-US" dirty="0"/>
              <a:t>如</a:t>
            </a:r>
            <a:r>
              <a:rPr lang="en-US" altLang="zh-CN" dirty="0"/>
              <a:t>OpenGL</a:t>
            </a:r>
            <a:r>
              <a:rPr lang="zh-CN" altLang="en-US" dirty="0"/>
              <a:t>其实并没有直接提供</a:t>
            </a:r>
            <a:r>
              <a:rPr lang="en-US" altLang="zh-CN" dirty="0"/>
              <a:t>Mesh Shading Pipeline</a:t>
            </a:r>
            <a:r>
              <a:rPr lang="zh-CN" altLang="en-US" dirty="0"/>
              <a:t>的实例化绘制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因此，我们有两种方法来实现实例化绘制，这两种方法都需要在</a:t>
            </a:r>
            <a:r>
              <a:rPr lang="en-US" altLang="zh-CN" dirty="0"/>
              <a:t>GPU</a:t>
            </a:r>
            <a:r>
              <a:rPr lang="zh-CN" altLang="en-US" dirty="0"/>
              <a:t>端存储表示每个</a:t>
            </a:r>
            <a:r>
              <a:rPr lang="en-US" altLang="zh-CN" dirty="0"/>
              <a:t>instance</a:t>
            </a:r>
            <a:r>
              <a:rPr lang="zh-CN" altLang="en-US" dirty="0"/>
              <a:t>变换的矩阵数组：</a:t>
            </a:r>
            <a:endParaRPr lang="en-US" altLang="zh-CN" dirty="0"/>
          </a:p>
          <a:p>
            <a:r>
              <a:rPr lang="zh-CN" altLang="en-US" dirty="0"/>
              <a:t>第一种方法是使用间接绘制命令</a:t>
            </a:r>
            <a:r>
              <a:rPr lang="en-US" altLang="zh-CN" dirty="0" err="1"/>
              <a:t>glDrawMeshTasksIndirect</a:t>
            </a:r>
            <a:r>
              <a:rPr lang="zh-CN" altLang="en-US" dirty="0"/>
              <a:t>，在</a:t>
            </a:r>
            <a:r>
              <a:rPr lang="en-US" altLang="zh-CN" dirty="0"/>
              <a:t>shader</a:t>
            </a:r>
            <a:r>
              <a:rPr lang="zh-CN" altLang="en-US" dirty="0"/>
              <a:t>中，我们可以使用内建变量</a:t>
            </a:r>
            <a:r>
              <a:rPr lang="en-US" altLang="zh-CN" dirty="0" err="1"/>
              <a:t>gl_instanceID</a:t>
            </a:r>
            <a:r>
              <a:rPr lang="zh-CN" altLang="en-US" dirty="0"/>
              <a:t>来区分每一个实例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第二种方法是我们自己通过一定的方法在</a:t>
            </a:r>
            <a:r>
              <a:rPr lang="en-US" altLang="zh-CN" dirty="0"/>
              <a:t>GPU</a:t>
            </a:r>
            <a:r>
              <a:rPr lang="zh-CN" altLang="en-US" dirty="0"/>
              <a:t>端计算出这个值，进而区分不同</a:t>
            </a:r>
            <a:r>
              <a:rPr lang="en-US" altLang="zh-CN" dirty="0"/>
              <a:t>instance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我们这里演示第二种做法，首先要考虑的问题依然是任务的分配。</a:t>
            </a:r>
            <a:endParaRPr lang="en-US" altLang="zh-CN" dirty="0"/>
          </a:p>
          <a:p>
            <a:r>
              <a:rPr lang="zh-CN" altLang="en-US" dirty="0"/>
              <a:t>我们要绘制</a:t>
            </a:r>
            <a:r>
              <a:rPr lang="en-US" altLang="zh-CN" dirty="0"/>
              <a:t>10000</a:t>
            </a:r>
            <a:r>
              <a:rPr lang="zh-CN" altLang="en-US" dirty="0"/>
              <a:t>个马模型。当前的模型有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，因此绘制一个模型需要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task shader block</a:t>
            </a:r>
            <a:r>
              <a:rPr lang="zh-CN" altLang="en-US" dirty="0"/>
              <a:t>。我们这里采取一个稍微浪费</a:t>
            </a:r>
            <a:r>
              <a:rPr lang="en-US" altLang="zh-CN" dirty="0"/>
              <a:t>block</a:t>
            </a:r>
            <a:r>
              <a:rPr lang="zh-CN" altLang="en-US" dirty="0"/>
              <a:t>（部分</a:t>
            </a:r>
            <a:r>
              <a:rPr lang="en-US" altLang="zh-CN" dirty="0"/>
              <a:t>block</a:t>
            </a:r>
            <a:r>
              <a:rPr lang="zh-CN" altLang="en-US" dirty="0"/>
              <a:t>不满负荷），但更节约</a:t>
            </a:r>
            <a:r>
              <a:rPr lang="en-US" altLang="zh-CN" dirty="0"/>
              <a:t>shared memory</a:t>
            </a:r>
            <a:r>
              <a:rPr lang="zh-CN" altLang="en-US" dirty="0"/>
              <a:t>的做法。</a:t>
            </a:r>
            <a:endParaRPr lang="en-US" altLang="zh-CN" dirty="0"/>
          </a:p>
          <a:p>
            <a:r>
              <a:rPr lang="zh-CN" altLang="en-US" dirty="0"/>
              <a:t>我们直接在</a:t>
            </a:r>
            <a:r>
              <a:rPr lang="en-US" altLang="zh-CN" dirty="0"/>
              <a:t>CPU</a:t>
            </a:r>
            <a:r>
              <a:rPr lang="zh-CN" altLang="en-US" dirty="0"/>
              <a:t>端发射</a:t>
            </a:r>
            <a:r>
              <a:rPr lang="en-US" altLang="zh-CN" dirty="0"/>
              <a:t>8 * 10000</a:t>
            </a:r>
            <a:r>
              <a:rPr lang="zh-CN" altLang="en-US" dirty="0"/>
              <a:t>个</a:t>
            </a:r>
            <a:r>
              <a:rPr lang="en-US" altLang="zh-CN" dirty="0"/>
              <a:t>Task Block</a:t>
            </a:r>
            <a:r>
              <a:rPr lang="zh-CN" altLang="en-US" dirty="0"/>
              <a:t>，每个</a:t>
            </a:r>
            <a:r>
              <a:rPr lang="en-US" altLang="zh-CN" dirty="0"/>
              <a:t>Task Block</a:t>
            </a:r>
            <a:r>
              <a:rPr lang="zh-CN" altLang="en-US" dirty="0"/>
              <a:t>中分配的所有</a:t>
            </a:r>
            <a:r>
              <a:rPr lang="en-US" altLang="zh-CN" dirty="0" err="1"/>
              <a:t>Meshlet</a:t>
            </a:r>
            <a:r>
              <a:rPr lang="zh-CN" altLang="en-US" dirty="0"/>
              <a:t>均来源于同一个</a:t>
            </a:r>
            <a:r>
              <a:rPr lang="en-US" altLang="zh-CN" dirty="0"/>
              <a:t>instance</a:t>
            </a:r>
            <a:r>
              <a:rPr lang="zh-CN" altLang="en-US" dirty="0"/>
              <a:t>，因此，我们需要把</a:t>
            </a:r>
            <a:r>
              <a:rPr lang="en-US" altLang="zh-CN" dirty="0" err="1"/>
              <a:t>instanceIndex</a:t>
            </a:r>
            <a:r>
              <a:rPr lang="zh-CN" altLang="en-US" dirty="0"/>
              <a:t>作为</a:t>
            </a:r>
            <a:r>
              <a:rPr lang="en-US" altLang="zh-CN" dirty="0"/>
              <a:t>task shader</a:t>
            </a:r>
            <a:r>
              <a:rPr lang="zh-CN" altLang="en-US" dirty="0"/>
              <a:t>的输出。</a:t>
            </a:r>
            <a:endParaRPr lang="en-US" altLang="zh-CN" dirty="0"/>
          </a:p>
          <a:p>
            <a:r>
              <a:rPr lang="zh-CN" altLang="en-US" dirty="0"/>
              <a:t>下面的问题是我们如何计算出</a:t>
            </a:r>
            <a:r>
              <a:rPr lang="en-US" altLang="zh-CN" dirty="0" err="1"/>
              <a:t>instanceIndex</a:t>
            </a:r>
            <a:r>
              <a:rPr lang="zh-CN" altLang="en-US" dirty="0"/>
              <a:t>，我们可以通过每个</a:t>
            </a:r>
            <a:r>
              <a:rPr lang="en-US" altLang="zh-CN" dirty="0"/>
              <a:t>task shader</a:t>
            </a:r>
            <a:r>
              <a:rPr lang="zh-CN" altLang="en-US" dirty="0"/>
              <a:t>处理的</a:t>
            </a:r>
            <a:r>
              <a:rPr lang="en-US" altLang="zh-CN" dirty="0" err="1"/>
              <a:t>meshlet</a:t>
            </a:r>
            <a:r>
              <a:rPr lang="zh-CN" altLang="en-US" dirty="0"/>
              <a:t>个数（</a:t>
            </a:r>
            <a:r>
              <a:rPr lang="en-US" altLang="zh-CN" dirty="0"/>
              <a:t>32</a:t>
            </a:r>
            <a:r>
              <a:rPr lang="zh-CN" altLang="en-US" dirty="0"/>
              <a:t>），来推算出每个</a:t>
            </a:r>
            <a:r>
              <a:rPr lang="en-US" altLang="zh-CN" dirty="0"/>
              <a:t>task block</a:t>
            </a:r>
            <a:r>
              <a:rPr lang="zh-CN" altLang="en-US" dirty="0"/>
              <a:t>处理的</a:t>
            </a:r>
            <a:r>
              <a:rPr lang="en-US" altLang="zh-CN" dirty="0" err="1"/>
              <a:t>Meshlet</a:t>
            </a:r>
            <a:r>
              <a:rPr lang="zh-CN" altLang="en-US" dirty="0"/>
              <a:t>个数</a:t>
            </a:r>
            <a:r>
              <a:rPr lang="en-US" altLang="zh-CN" dirty="0" err="1"/>
              <a:t>instBlockCnt</a:t>
            </a:r>
            <a:r>
              <a:rPr lang="zh-CN" altLang="en-US" dirty="0"/>
              <a:t>，然后我们用</a:t>
            </a:r>
            <a:r>
              <a:rPr lang="en-US" altLang="zh-CN" dirty="0"/>
              <a:t>task block</a:t>
            </a:r>
            <a:r>
              <a:rPr lang="zh-CN" altLang="en-US" dirty="0"/>
              <a:t>的</a:t>
            </a:r>
            <a:r>
              <a:rPr lang="en-US" altLang="zh-CN" dirty="0"/>
              <a:t>block id</a:t>
            </a:r>
            <a:r>
              <a:rPr lang="zh-CN" altLang="en-US" dirty="0"/>
              <a:t>除上</a:t>
            </a:r>
            <a:r>
              <a:rPr lang="en-US" altLang="zh-CN" dirty="0" err="1"/>
              <a:t>instBlockCnt</a:t>
            </a:r>
            <a:r>
              <a:rPr lang="zh-CN" altLang="en-US" dirty="0"/>
              <a:t>，即可得到</a:t>
            </a:r>
            <a:r>
              <a:rPr lang="en-US" altLang="zh-CN" dirty="0" err="1"/>
              <a:t>instanceIndex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同时，我们需要更新一下</a:t>
            </a:r>
            <a:r>
              <a:rPr lang="en-US" altLang="zh-CN" dirty="0" err="1"/>
              <a:t>meshletBaseIndex</a:t>
            </a:r>
            <a:r>
              <a:rPr lang="zh-CN" altLang="en-US" dirty="0"/>
              <a:t>的计算方式。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Mesh Shader</a:t>
            </a:r>
            <a:r>
              <a:rPr lang="zh-CN" altLang="en-US" dirty="0"/>
              <a:t>端，我们将</a:t>
            </a:r>
            <a:r>
              <a:rPr lang="en-US" altLang="zh-CN" dirty="0"/>
              <a:t>instance</a:t>
            </a:r>
            <a:r>
              <a:rPr lang="zh-CN" altLang="en-US" dirty="0"/>
              <a:t>的变换矩阵数组作为输入，并以</a:t>
            </a:r>
            <a:r>
              <a:rPr lang="en-US" altLang="zh-CN" dirty="0"/>
              <a:t>task shader</a:t>
            </a:r>
            <a:r>
              <a:rPr lang="zh-CN" altLang="en-US" dirty="0"/>
              <a:t>输出的</a:t>
            </a:r>
            <a:r>
              <a:rPr lang="en-US" altLang="zh-CN" dirty="0" err="1"/>
              <a:t>instanceIndex</a:t>
            </a:r>
            <a:r>
              <a:rPr lang="zh-CN" altLang="en-US" dirty="0"/>
              <a:t>索引到对应的变换矩阵作为</a:t>
            </a:r>
            <a:r>
              <a:rPr lang="en-US" altLang="zh-CN" dirty="0"/>
              <a:t>model matrix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248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我们可以看到整齐排列的</a:t>
            </a:r>
            <a:r>
              <a:rPr lang="en-US" altLang="zh-CN" dirty="0"/>
              <a:t>10000</a:t>
            </a:r>
            <a:r>
              <a:rPr lang="zh-CN" altLang="en-US" dirty="0"/>
              <a:t>个马的模型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13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在能绘制</a:t>
            </a:r>
            <a:r>
              <a:rPr lang="en-US" altLang="zh-CN" dirty="0"/>
              <a:t>10000</a:t>
            </a:r>
            <a:r>
              <a:rPr lang="zh-CN" altLang="en-US" dirty="0"/>
              <a:t>个马模型后，我们就可以开始讨论剔除技术来加速渲染。剔除是渲染中一种常见的加速手段，包括视锥剔除、背面剔除、子像素剔除、遮挡剔除等。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视锥剔除是指场景中的包围体是否与视锥相交，若不相交，我们可以排除整个物体的渲染。常见的包围体包括</a:t>
            </a:r>
            <a:r>
              <a:rPr lang="en-US" altLang="zh-CN" dirty="0"/>
              <a:t>AABB/OBB/Sphere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背面剔除是指，当三角形的法向和视线方向小于等于</a:t>
            </a:r>
            <a:r>
              <a:rPr lang="en-US" altLang="zh-CN" dirty="0"/>
              <a:t>90°</a:t>
            </a:r>
            <a:r>
              <a:rPr lang="zh-CN" altLang="en-US" dirty="0"/>
              <a:t>时，三角形被认为不可见因此无需绘制。我们可以将这个想法推广到</a:t>
            </a:r>
            <a:r>
              <a:rPr lang="en-US" altLang="zh-CN" dirty="0" err="1"/>
              <a:t>Meshlet</a:t>
            </a:r>
            <a:r>
              <a:rPr lang="zh-CN" altLang="en-US" dirty="0"/>
              <a:t>上。在</a:t>
            </a:r>
            <a:r>
              <a:rPr lang="en-US" altLang="zh-CN" dirty="0" err="1"/>
              <a:t>Meshlet</a:t>
            </a:r>
            <a:r>
              <a:rPr lang="zh-CN" altLang="en-US" dirty="0"/>
              <a:t>的预计算中，我们可以计算该</a:t>
            </a:r>
            <a:r>
              <a:rPr lang="en-US" altLang="zh-CN" dirty="0" err="1"/>
              <a:t>Meshlet</a:t>
            </a:r>
            <a:r>
              <a:rPr lang="zh-CN" altLang="en-US" dirty="0"/>
              <a:t>的法向锥，若该法向锥的轴与视线夹角 </a:t>
            </a:r>
            <a:r>
              <a:rPr lang="en-US" altLang="zh-CN" dirty="0"/>
              <a:t>+ </a:t>
            </a:r>
            <a:r>
              <a:rPr lang="zh-CN" altLang="en-US" dirty="0"/>
              <a:t>锥角小于</a:t>
            </a:r>
            <a:r>
              <a:rPr lang="en-US" altLang="zh-CN" dirty="0"/>
              <a:t>90°</a:t>
            </a:r>
            <a:r>
              <a:rPr lang="zh-CN" altLang="en-US" dirty="0"/>
              <a:t>，则整个</a:t>
            </a:r>
            <a:r>
              <a:rPr lang="en-US" altLang="zh-CN" dirty="0" err="1"/>
              <a:t>Meshlet</a:t>
            </a:r>
            <a:r>
              <a:rPr lang="zh-CN" altLang="en-US" dirty="0"/>
              <a:t>可被背面剔除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子像素剔除指当当前的包围体在一个像素内部，在略微损失视觉质量的情况下，可以完全不绘制这个物体。当然，可以做得更好，例如当当前包围盒没有覆盖任何一个像素中心点，则光栅器自然会忽略掉这个三角形，因此这个</a:t>
            </a:r>
            <a:r>
              <a:rPr lang="en-US" altLang="zh-CN" dirty="0" err="1"/>
              <a:t>Meshlet</a:t>
            </a:r>
            <a:r>
              <a:rPr lang="zh-CN" altLang="en-US" dirty="0"/>
              <a:t>可不被绘制。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86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1992</a:t>
            </a:r>
            <a:r>
              <a:rPr lang="zh-CN" altLang="en-US" dirty="0"/>
              <a:t>年，</a:t>
            </a:r>
            <a:r>
              <a:rPr lang="en-US" altLang="zh-CN" dirty="0"/>
              <a:t>SGI</a:t>
            </a:r>
            <a:r>
              <a:rPr lang="zh-CN" altLang="en-US" dirty="0"/>
              <a:t>发布了</a:t>
            </a:r>
            <a:r>
              <a:rPr lang="en-US" altLang="zh-CN" dirty="0"/>
              <a:t>OpenGL 1.0</a:t>
            </a:r>
            <a:r>
              <a:rPr lang="zh-CN" altLang="en-US" dirty="0"/>
              <a:t>。在</a:t>
            </a:r>
            <a:r>
              <a:rPr lang="en-US" altLang="zh-CN" dirty="0"/>
              <a:t>OpenGL 1.0</a:t>
            </a:r>
            <a:r>
              <a:rPr lang="zh-CN" altLang="en-US" dirty="0"/>
              <a:t>时代，三角形的渲染使用立即模式，渲染管线是固定的，应用开发人员只是负责上传几何数据，选择灯光与光照模型，</a:t>
            </a:r>
            <a:r>
              <a:rPr lang="en-US" altLang="zh-CN" dirty="0"/>
              <a:t>OpenGL</a:t>
            </a:r>
            <a:r>
              <a:rPr lang="zh-CN" altLang="en-US" dirty="0"/>
              <a:t>通过这些场景描述来渲染画面。</a:t>
            </a:r>
            <a:endParaRPr lang="en-US" altLang="zh-CN" dirty="0"/>
          </a:p>
          <a:p>
            <a:r>
              <a:rPr lang="en-US" altLang="zh-CN" dirty="0"/>
              <a:t>2004</a:t>
            </a:r>
            <a:r>
              <a:rPr lang="zh-CN" altLang="en-US" dirty="0"/>
              <a:t>年，</a:t>
            </a:r>
            <a:r>
              <a:rPr lang="en-US" altLang="zh-CN" dirty="0"/>
              <a:t>OpenGL 2.0</a:t>
            </a:r>
            <a:r>
              <a:rPr lang="zh-CN" altLang="en-US" dirty="0"/>
              <a:t>首次引入了可编程渲染管线，在管线中，用户可通过编写</a:t>
            </a:r>
            <a:r>
              <a:rPr lang="en-US" altLang="zh-CN" dirty="0"/>
              <a:t>vertex shader</a:t>
            </a:r>
            <a:r>
              <a:rPr lang="zh-CN" altLang="en-US" dirty="0"/>
              <a:t>以自定义方式实现几何数据的坐标变换，编写</a:t>
            </a:r>
            <a:r>
              <a:rPr lang="en-US" altLang="zh-CN" dirty="0"/>
              <a:t>fragment shader</a:t>
            </a:r>
            <a:r>
              <a:rPr lang="zh-CN" altLang="en-US" dirty="0"/>
              <a:t>以实现逐像素的颜色输出。</a:t>
            </a:r>
            <a:endParaRPr lang="en-US" altLang="zh-CN" dirty="0"/>
          </a:p>
          <a:p>
            <a:r>
              <a:rPr lang="en-US" altLang="zh-CN" dirty="0"/>
              <a:t>2009</a:t>
            </a:r>
            <a:r>
              <a:rPr lang="zh-CN" altLang="en-US" dirty="0"/>
              <a:t>年，</a:t>
            </a:r>
            <a:r>
              <a:rPr lang="en-US" altLang="zh-CN" dirty="0"/>
              <a:t>OpenGL 3.0</a:t>
            </a:r>
            <a:r>
              <a:rPr lang="zh-CN" altLang="en-US" dirty="0"/>
              <a:t>版本引入了</a:t>
            </a:r>
            <a:r>
              <a:rPr lang="en-US" altLang="zh-CN" dirty="0"/>
              <a:t>geometry shader</a:t>
            </a:r>
            <a:r>
              <a:rPr lang="zh-CN" altLang="en-US" dirty="0"/>
              <a:t>，紧接着顶点着色器的输出，以产生新的图元。</a:t>
            </a:r>
            <a:endParaRPr lang="en-US" altLang="zh-CN" dirty="0"/>
          </a:p>
          <a:p>
            <a:r>
              <a:rPr lang="en-US" altLang="zh-CN" dirty="0"/>
              <a:t>2010</a:t>
            </a:r>
            <a:r>
              <a:rPr lang="zh-CN" altLang="en-US" dirty="0"/>
              <a:t>年，</a:t>
            </a:r>
            <a:r>
              <a:rPr lang="en-US" altLang="zh-CN" dirty="0"/>
              <a:t>OpenGL 4.0</a:t>
            </a:r>
            <a:r>
              <a:rPr lang="zh-CN" altLang="en-US" dirty="0"/>
              <a:t>版本引入了</a:t>
            </a:r>
            <a:r>
              <a:rPr lang="en-US" altLang="zh-CN" dirty="0"/>
              <a:t>tessellation shaders</a:t>
            </a:r>
            <a:r>
              <a:rPr lang="zh-CN" altLang="en-US" dirty="0"/>
              <a:t>，</a:t>
            </a:r>
            <a:r>
              <a:rPr lang="en-US" altLang="zh-CN" dirty="0"/>
              <a:t>tessellation shaders</a:t>
            </a:r>
            <a:r>
              <a:rPr lang="zh-CN" altLang="en-US" dirty="0"/>
              <a:t>位于</a:t>
            </a:r>
            <a:r>
              <a:rPr lang="en-US" altLang="zh-CN" dirty="0"/>
              <a:t>vertex shader</a:t>
            </a:r>
            <a:r>
              <a:rPr lang="zh-CN" altLang="en-US" dirty="0"/>
              <a:t>后，</a:t>
            </a:r>
            <a:r>
              <a:rPr lang="en-US" altLang="zh-CN" dirty="0"/>
              <a:t>geometry shader</a:t>
            </a:r>
            <a:r>
              <a:rPr lang="zh-CN" altLang="en-US" dirty="0"/>
              <a:t>前。其可编程部分分为两个子阶段，分为</a:t>
            </a:r>
            <a:r>
              <a:rPr lang="en-US" altLang="zh-CN" dirty="0"/>
              <a:t>tessellation control shader</a:t>
            </a:r>
            <a:r>
              <a:rPr lang="zh-CN" altLang="en-US" dirty="0"/>
              <a:t>与</a:t>
            </a:r>
            <a:r>
              <a:rPr lang="en-US" altLang="zh-CN" dirty="0"/>
              <a:t>tessellation evaluation shader</a:t>
            </a:r>
            <a:r>
              <a:rPr lang="zh-CN" altLang="en-US" dirty="0"/>
              <a:t>。</a:t>
            </a:r>
            <a:r>
              <a:rPr lang="en-US" altLang="zh-CN" dirty="0"/>
              <a:t>tessellation control shader</a:t>
            </a:r>
            <a:r>
              <a:rPr lang="zh-CN" altLang="en-US" dirty="0"/>
              <a:t>接受</a:t>
            </a:r>
            <a:r>
              <a:rPr lang="en-US" altLang="zh-CN" dirty="0"/>
              <a:t>Vertex Shader</a:t>
            </a:r>
            <a:r>
              <a:rPr lang="zh-CN" altLang="en-US" dirty="0"/>
              <a:t>输出的控制点，并指定</a:t>
            </a:r>
            <a:r>
              <a:rPr lang="en-US" altLang="zh-CN" dirty="0"/>
              <a:t>Patch</a:t>
            </a:r>
            <a:r>
              <a:rPr lang="zh-CN" altLang="en-US" dirty="0"/>
              <a:t>边缘与内部的细分因子，</a:t>
            </a:r>
            <a:r>
              <a:rPr lang="en-US" altLang="zh-CN" dirty="0" err="1"/>
              <a:t>tessellator</a:t>
            </a:r>
            <a:r>
              <a:rPr lang="zh-CN" altLang="en-US" dirty="0"/>
              <a:t>会根据控制点与细分因此，细分此</a:t>
            </a:r>
            <a:r>
              <a:rPr lang="en-US" altLang="zh-CN" dirty="0"/>
              <a:t>patch</a:t>
            </a:r>
            <a:r>
              <a:rPr lang="zh-CN" altLang="en-US" dirty="0"/>
              <a:t>，生成更多、更小的几何片段。</a:t>
            </a:r>
            <a:r>
              <a:rPr lang="en-US" altLang="zh-CN" dirty="0"/>
              <a:t>Tessellation evaluation shader</a:t>
            </a:r>
            <a:r>
              <a:rPr lang="zh-CN" altLang="en-US" dirty="0"/>
              <a:t>接受</a:t>
            </a:r>
            <a:r>
              <a:rPr lang="en-US" altLang="zh-CN" dirty="0" err="1"/>
              <a:t>tessellator</a:t>
            </a:r>
            <a:r>
              <a:rPr lang="zh-CN" altLang="en-US" dirty="0"/>
              <a:t>产生的细分后的控制点与细分因子，并插值得到最终的顶点位置。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然后，按图中部分从头讲一遍流水线</a:t>
            </a:r>
            <a:r>
              <a:rPr lang="en-US" altLang="zh-CN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在本示例中，我们只使用视锥剔除来加速绘制。值得指出的是，上文提到的三种方法均可利用</a:t>
            </a:r>
            <a:r>
              <a:rPr lang="en-US" altLang="zh-CN" dirty="0"/>
              <a:t>task shader</a:t>
            </a:r>
            <a:r>
              <a:rPr lang="zh-CN" altLang="en-US" dirty="0"/>
              <a:t>实现。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Meshlet</a:t>
            </a:r>
            <a:r>
              <a:rPr lang="zh-CN" altLang="en-US" dirty="0"/>
              <a:t>划分阶段，我们已经预计算了每个</a:t>
            </a:r>
            <a:r>
              <a:rPr lang="en-US" altLang="zh-CN" dirty="0" err="1"/>
              <a:t>Meshlet</a:t>
            </a:r>
            <a:r>
              <a:rPr lang="zh-CN" altLang="en-US" dirty="0"/>
              <a:t>在</a:t>
            </a:r>
            <a:r>
              <a:rPr lang="en-US" altLang="zh-CN" dirty="0"/>
              <a:t>local space</a:t>
            </a:r>
            <a:r>
              <a:rPr lang="zh-CN" altLang="en-US" dirty="0"/>
              <a:t>里的</a:t>
            </a:r>
            <a:r>
              <a:rPr lang="en-US" altLang="zh-CN" dirty="0"/>
              <a:t>AABB</a:t>
            </a:r>
            <a:r>
              <a:rPr lang="zh-CN" altLang="en-US" dirty="0"/>
              <a:t>包围盒。为做到在同一坐标系中做剔除计算，我们需要将</a:t>
            </a:r>
            <a:r>
              <a:rPr lang="en-US" altLang="zh-CN" dirty="0"/>
              <a:t>AABB</a:t>
            </a:r>
            <a:r>
              <a:rPr lang="zh-CN" altLang="en-US" dirty="0"/>
              <a:t>从</a:t>
            </a:r>
            <a:r>
              <a:rPr lang="en-US" altLang="zh-CN" dirty="0"/>
              <a:t>local space</a:t>
            </a:r>
            <a:r>
              <a:rPr lang="zh-CN" altLang="en-US" dirty="0"/>
              <a:t>中变换到</a:t>
            </a:r>
            <a:r>
              <a:rPr lang="en-US" altLang="zh-CN" dirty="0"/>
              <a:t>Frustum</a:t>
            </a:r>
            <a:r>
              <a:rPr lang="zh-CN" altLang="en-US" dirty="0"/>
              <a:t>所在的坐标空间。通过</a:t>
            </a:r>
            <a:r>
              <a:rPr lang="en-US" altLang="zh-CN" dirty="0"/>
              <a:t>AABB</a:t>
            </a:r>
            <a:r>
              <a:rPr lang="zh-CN" altLang="en-US" dirty="0"/>
              <a:t>的</a:t>
            </a:r>
            <a:r>
              <a:rPr lang="en-US" altLang="zh-CN" dirty="0"/>
              <a:t>8</a:t>
            </a:r>
            <a:r>
              <a:rPr lang="zh-CN" altLang="en-US" dirty="0"/>
              <a:t>个顶点都在</a:t>
            </a:r>
            <a:r>
              <a:rPr lang="en-US" altLang="zh-CN" dirty="0"/>
              <a:t>Frustum</a:t>
            </a:r>
            <a:r>
              <a:rPr lang="zh-CN" altLang="en-US" dirty="0"/>
              <a:t>一个面外为判据剔除这个</a:t>
            </a:r>
            <a:r>
              <a:rPr lang="en-US" altLang="zh-CN" dirty="0"/>
              <a:t>AABB</a:t>
            </a:r>
          </a:p>
          <a:p>
            <a:endParaRPr lang="en-US" altLang="zh-CN" dirty="0"/>
          </a:p>
          <a:p>
            <a:r>
              <a:rPr lang="zh-CN" altLang="en-US" dirty="0"/>
              <a:t>第一种方式是将</a:t>
            </a:r>
            <a:r>
              <a:rPr lang="en-US" altLang="zh-CN" dirty="0"/>
              <a:t>AABB</a:t>
            </a:r>
            <a:r>
              <a:rPr lang="zh-CN" altLang="en-US" dirty="0"/>
              <a:t>变换到</a:t>
            </a:r>
            <a:r>
              <a:rPr lang="en-US" altLang="zh-CN" dirty="0"/>
              <a:t>World Space, </a:t>
            </a:r>
            <a:r>
              <a:rPr lang="zh-CN" altLang="en-US" dirty="0"/>
              <a:t>此时，可以利用</a:t>
            </a:r>
            <a:r>
              <a:rPr lang="en-US" altLang="zh-CN" dirty="0"/>
              <a:t>Frustum</a:t>
            </a:r>
            <a:r>
              <a:rPr lang="zh-CN" altLang="en-US" dirty="0"/>
              <a:t>六个面的平面方程来判断一个点是否在平面内还是在平面内。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第二种方式是将</a:t>
            </a:r>
            <a:r>
              <a:rPr lang="en-US" altLang="zh-CN" dirty="0"/>
              <a:t>AABB</a:t>
            </a:r>
            <a:r>
              <a:rPr lang="zh-CN" altLang="en-US" dirty="0"/>
              <a:t>变换到</a:t>
            </a:r>
            <a:r>
              <a:rPr lang="en-US" altLang="zh-CN" dirty="0"/>
              <a:t>View Space, </a:t>
            </a:r>
            <a:r>
              <a:rPr lang="zh-CN" altLang="en-US" dirty="0"/>
              <a:t>此时，可以利用</a:t>
            </a:r>
            <a:r>
              <a:rPr lang="en-US" altLang="zh-CN" dirty="0"/>
              <a:t>Frustum</a:t>
            </a:r>
            <a:r>
              <a:rPr lang="zh-CN" altLang="en-US" dirty="0"/>
              <a:t>侧面四个面的平面方程和远近平面</a:t>
            </a:r>
            <a:r>
              <a:rPr lang="en-US" altLang="zh-CN" dirty="0"/>
              <a:t>z</a:t>
            </a:r>
            <a:r>
              <a:rPr lang="zh-CN" altLang="en-US" dirty="0"/>
              <a:t>值来判断一个点是否在平面内还是在平面内。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第三中方式是将</a:t>
            </a:r>
            <a:r>
              <a:rPr lang="en-US" altLang="zh-CN" dirty="0"/>
              <a:t>AABB</a:t>
            </a:r>
            <a:r>
              <a:rPr lang="zh-CN" altLang="en-US" dirty="0"/>
              <a:t>变换到</a:t>
            </a:r>
            <a:r>
              <a:rPr lang="en-US" altLang="zh-CN" dirty="0"/>
              <a:t>Clip Space</a:t>
            </a:r>
            <a:r>
              <a:rPr lang="zh-CN" altLang="en-US" dirty="0"/>
              <a:t>或</a:t>
            </a:r>
            <a:r>
              <a:rPr lang="en-US" altLang="zh-CN" dirty="0"/>
              <a:t>NDC</a:t>
            </a:r>
            <a:r>
              <a:rPr lang="zh-CN" altLang="en-US" dirty="0"/>
              <a:t>中</a:t>
            </a:r>
            <a:r>
              <a:rPr lang="en-US" altLang="zh-CN" dirty="0"/>
              <a:t>, </a:t>
            </a:r>
            <a:r>
              <a:rPr lang="zh-CN" altLang="en-US" dirty="0"/>
              <a:t>此时，可以利用改点是否在</a:t>
            </a:r>
            <a:r>
              <a:rPr lang="en-US" altLang="zh-CN" dirty="0"/>
              <a:t>[-1, 1]</a:t>
            </a:r>
            <a:r>
              <a:rPr lang="zh-CN" altLang="en-US" dirty="0"/>
              <a:t>的立方体内外来判断一个点是否在平面内还是在平面内。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上述代码示例给出了第三种方法的实现代码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在实现了</a:t>
            </a:r>
            <a:r>
              <a:rPr lang="en-US" altLang="zh-CN" dirty="0" err="1"/>
              <a:t>isCulled</a:t>
            </a:r>
            <a:r>
              <a:rPr lang="zh-CN" altLang="en-US" dirty="0"/>
              <a:t>函数后，我们在</a:t>
            </a:r>
            <a:r>
              <a:rPr lang="en-US" altLang="zh-CN" dirty="0"/>
              <a:t>render</a:t>
            </a:r>
            <a:r>
              <a:rPr lang="zh-CN" altLang="en-US" dirty="0"/>
              <a:t>判断中额外加上</a:t>
            </a:r>
            <a:r>
              <a:rPr lang="en-US" altLang="zh-CN" dirty="0" err="1"/>
              <a:t>isCulled</a:t>
            </a:r>
            <a:r>
              <a:rPr lang="zh-CN" altLang="en-US" dirty="0"/>
              <a:t>做剔除。其余代码无需改变，</a:t>
            </a:r>
            <a:r>
              <a:rPr lang="en-US" altLang="zh-CN" dirty="0"/>
              <a:t>warp level</a:t>
            </a:r>
            <a:r>
              <a:rPr lang="zh-CN" altLang="en-US" dirty="0"/>
              <a:t>的函数在</a:t>
            </a:r>
            <a:r>
              <a:rPr lang="en-US" altLang="zh-CN" dirty="0"/>
              <a:t>task shader</a:t>
            </a:r>
            <a:r>
              <a:rPr lang="zh-CN" altLang="en-US" dirty="0"/>
              <a:t>绘制</a:t>
            </a:r>
            <a:r>
              <a:rPr lang="en-US" altLang="zh-CN" dirty="0" err="1"/>
              <a:t>meshlet</a:t>
            </a:r>
            <a:r>
              <a:rPr lang="zh-CN" altLang="en-US" dirty="0"/>
              <a:t>中已经进行了详细解释。工作原理完全一致。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677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上述变换到</a:t>
            </a:r>
            <a:r>
              <a:rPr lang="en-US" altLang="zh-CN" dirty="0"/>
              <a:t>NDC</a:t>
            </a:r>
            <a:r>
              <a:rPr lang="zh-CN" altLang="en-US" dirty="0"/>
              <a:t>坐标中的剔除做法需要做透视除法，并且要预先计算并保存所有顶点位置，因此比较慢。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但等价的，我们可以在</a:t>
            </a:r>
            <a:r>
              <a:rPr lang="en-US" altLang="zh-CN" dirty="0"/>
              <a:t>Clip Space</a:t>
            </a:r>
            <a:r>
              <a:rPr lang="zh-CN" altLang="en-US" dirty="0"/>
              <a:t>里做剔除。对于一个</a:t>
            </a:r>
            <a:r>
              <a:rPr lang="en-US" altLang="zh-CN" dirty="0"/>
              <a:t>Clip Space</a:t>
            </a:r>
            <a:r>
              <a:rPr lang="zh-CN" altLang="en-US" dirty="0"/>
              <a:t>中的点，我们计算出一个</a:t>
            </a:r>
            <a:r>
              <a:rPr lang="en-US" altLang="zh-CN" dirty="0"/>
              <a:t>7bit</a:t>
            </a:r>
            <a:r>
              <a:rPr lang="zh-CN" altLang="en-US" dirty="0"/>
              <a:t>的</a:t>
            </a:r>
            <a:r>
              <a:rPr lang="en-US" altLang="zh-CN" dirty="0" err="1"/>
              <a:t>CullBits</a:t>
            </a:r>
            <a:r>
              <a:rPr lang="zh-CN" altLang="en-US" dirty="0"/>
              <a:t>值，该</a:t>
            </a:r>
            <a:r>
              <a:rPr lang="en-US" altLang="zh-CN" dirty="0" err="1"/>
              <a:t>CullBits</a:t>
            </a:r>
            <a:r>
              <a:rPr lang="zh-CN" altLang="en-US" dirty="0"/>
              <a:t>由低位到高位分别表示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</a:t>
            </a:r>
            <a:r>
              <a:rPr lang="zh-CN" altLang="en-US" dirty="0"/>
              <a:t>）是否被左平面剔除，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）是否被右平面剔除，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）是否被下平面剔除，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）是否被上平面剔除，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）是否被近平面剔除，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</a:t>
            </a:r>
            <a:r>
              <a:rPr lang="zh-CN" altLang="en-US" dirty="0"/>
              <a:t>）是否被远平面剔除，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）是否在</a:t>
            </a:r>
            <a:r>
              <a:rPr lang="en-US" altLang="zh-CN" dirty="0"/>
              <a:t>+Z</a:t>
            </a:r>
            <a:r>
              <a:rPr lang="zh-CN" altLang="en-US" dirty="0"/>
              <a:t>空间内，  </a:t>
            </a:r>
            <a:r>
              <a:rPr lang="en-US" altLang="zh-CN" dirty="0"/>
              <a:t>1</a:t>
            </a:r>
            <a:r>
              <a:rPr lang="zh-CN" altLang="en-US" dirty="0"/>
              <a:t>在，</a:t>
            </a:r>
            <a:r>
              <a:rPr lang="en-US" altLang="zh-CN" dirty="0"/>
              <a:t>0</a:t>
            </a:r>
            <a:r>
              <a:rPr lang="zh-CN" altLang="en-US" dirty="0"/>
              <a:t>不在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我们初始化</a:t>
            </a:r>
            <a:r>
              <a:rPr lang="en-US" altLang="zh-CN" dirty="0" err="1"/>
              <a:t>frustumBits</a:t>
            </a:r>
            <a:r>
              <a:rPr lang="zh-CN" altLang="en-US" dirty="0"/>
              <a:t>为全</a:t>
            </a:r>
            <a:r>
              <a:rPr lang="en-US" altLang="zh-CN" dirty="0"/>
              <a:t>1</a:t>
            </a:r>
            <a:r>
              <a:rPr lang="zh-CN" altLang="en-US" dirty="0"/>
              <a:t>，每计算一个点的</a:t>
            </a:r>
            <a:r>
              <a:rPr lang="en-US" altLang="zh-CN" dirty="0" err="1"/>
              <a:t>CullBits</a:t>
            </a:r>
            <a:r>
              <a:rPr lang="zh-CN" altLang="en-US" dirty="0"/>
              <a:t>，就将</a:t>
            </a:r>
            <a:r>
              <a:rPr lang="en-US" altLang="zh-CN" dirty="0" err="1"/>
              <a:t>frustumBits</a:t>
            </a:r>
            <a:r>
              <a:rPr lang="zh-CN" altLang="en-US" dirty="0"/>
              <a:t>与</a:t>
            </a:r>
            <a:r>
              <a:rPr lang="en-US" altLang="zh-CN" dirty="0" err="1"/>
              <a:t>CullBits</a:t>
            </a:r>
            <a:r>
              <a:rPr lang="zh-CN" altLang="en-US" dirty="0"/>
              <a:t>按位与，并赋值给</a:t>
            </a:r>
            <a:r>
              <a:rPr lang="en-US" altLang="zh-CN" dirty="0" err="1"/>
              <a:t>frustumBits</a:t>
            </a:r>
            <a:r>
              <a:rPr lang="zh-CN" altLang="en-US" dirty="0"/>
              <a:t>。当八个顶点均被计算后，若</a:t>
            </a:r>
            <a:r>
              <a:rPr lang="en-US" altLang="zh-CN" dirty="0" err="1"/>
              <a:t>frustumBits</a:t>
            </a:r>
            <a:r>
              <a:rPr lang="zh-CN" altLang="en-US" dirty="0"/>
              <a:t>的任何一个</a:t>
            </a:r>
            <a:r>
              <a:rPr lang="en-US" altLang="zh-CN" dirty="0"/>
              <a:t>bit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，则说明该位对应的平面可以完全剔除掉所有顶点。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端测试结果表明，这个实现比前述实现快了</a:t>
            </a:r>
            <a:r>
              <a:rPr lang="en-US" altLang="zh-CN" dirty="0"/>
              <a:t>4</a:t>
            </a:r>
            <a:r>
              <a:rPr lang="zh-CN" altLang="en-US" dirty="0"/>
              <a:t>倍。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6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LOD</a:t>
            </a:r>
            <a:r>
              <a:rPr lang="zh-CN" altLang="en-US" dirty="0"/>
              <a:t>是游戏中常见的一种渲染加速技术，其核心想法是对于离观察者近</a:t>
            </a:r>
            <a:r>
              <a:rPr lang="en-US" altLang="zh-CN" dirty="0"/>
              <a:t>/</a:t>
            </a:r>
            <a:r>
              <a:rPr lang="zh-CN" altLang="en-US" dirty="0"/>
              <a:t>占屏幕像素多的物体，用更精细的几何绘制，对于离屏幕较远的物体，用更粗糙的几何绘制。图中，从左到右是马雕像从</a:t>
            </a:r>
            <a:r>
              <a:rPr lang="en-US" altLang="zh-CN" dirty="0"/>
              <a:t>LOD0</a:t>
            </a:r>
            <a:r>
              <a:rPr lang="zh-CN" altLang="en-US" dirty="0"/>
              <a:t>到</a:t>
            </a:r>
            <a:r>
              <a:rPr lang="en-US" altLang="zh-CN" dirty="0"/>
              <a:t>LOD4</a:t>
            </a:r>
            <a:r>
              <a:rPr lang="zh-CN" altLang="en-US" dirty="0"/>
              <a:t>的</a:t>
            </a:r>
            <a:r>
              <a:rPr lang="en-US" altLang="zh-CN" dirty="0" err="1"/>
              <a:t>Meshlet</a:t>
            </a:r>
            <a:r>
              <a:rPr lang="zh-CN" altLang="en-US" dirty="0"/>
              <a:t>示意图。</a:t>
            </a:r>
            <a:endParaRPr lang="en-US" altLang="zh-CN" dirty="0"/>
          </a:p>
          <a:p>
            <a:r>
              <a:rPr lang="zh-CN" altLang="en-US" dirty="0"/>
              <a:t>注意到</a:t>
            </a:r>
            <a:r>
              <a:rPr lang="en-US" altLang="zh-CN" dirty="0"/>
              <a:t>LOD0</a:t>
            </a:r>
            <a:r>
              <a:rPr lang="zh-CN" altLang="en-US" dirty="0"/>
              <a:t>的模型拥有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</a:t>
            </a:r>
            <a:r>
              <a:rPr lang="en-US" altLang="zh-CN" dirty="0"/>
              <a:t>LOD1</a:t>
            </a:r>
            <a:r>
              <a:rPr lang="zh-CN" altLang="en-US" dirty="0"/>
              <a:t>的模型有</a:t>
            </a:r>
            <a:r>
              <a:rPr lang="en-US" altLang="zh-CN" dirty="0"/>
              <a:t>127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</a:t>
            </a:r>
            <a:r>
              <a:rPr lang="en-US" altLang="zh-CN" dirty="0"/>
              <a:t>LOD2</a:t>
            </a:r>
            <a:r>
              <a:rPr lang="zh-CN" altLang="en-US" dirty="0"/>
              <a:t>的模型有</a:t>
            </a:r>
            <a:r>
              <a:rPr lang="en-US" altLang="zh-CN" dirty="0"/>
              <a:t>52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</a:t>
            </a:r>
            <a:r>
              <a:rPr lang="en-US" altLang="zh-CN" dirty="0"/>
              <a:t>LOD3</a:t>
            </a:r>
            <a:r>
              <a:rPr lang="zh-CN" altLang="en-US" dirty="0"/>
              <a:t>的模型有</a:t>
            </a:r>
            <a:r>
              <a:rPr lang="en-US" altLang="zh-CN" dirty="0"/>
              <a:t>18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，而</a:t>
            </a:r>
            <a:r>
              <a:rPr lang="en-US" altLang="zh-CN" dirty="0"/>
              <a:t>LOD4</a:t>
            </a:r>
            <a:r>
              <a:rPr lang="zh-CN" altLang="en-US" dirty="0"/>
              <a:t>的模型只有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我们将各级</a:t>
            </a:r>
            <a:r>
              <a:rPr lang="en-US" altLang="zh-CN" dirty="0"/>
              <a:t>LOD</a:t>
            </a:r>
            <a:r>
              <a:rPr lang="zh-CN" altLang="en-US" dirty="0"/>
              <a:t>的几何数据合并存在对应的</a:t>
            </a:r>
            <a:r>
              <a:rPr lang="en-US" altLang="zh-CN" dirty="0"/>
              <a:t>Buffer</a:t>
            </a:r>
            <a:r>
              <a:rPr lang="zh-CN" altLang="en-US" dirty="0"/>
              <a:t>中，同时，我们额外用一个</a:t>
            </a:r>
            <a:r>
              <a:rPr lang="en-US" altLang="zh-CN" dirty="0"/>
              <a:t>LOD info</a:t>
            </a:r>
            <a:r>
              <a:rPr lang="zh-CN" altLang="en-US" dirty="0"/>
              <a:t>数组，记录每级</a:t>
            </a:r>
            <a:r>
              <a:rPr lang="en-US" altLang="zh-CN" dirty="0"/>
              <a:t>LOD</a:t>
            </a:r>
            <a:r>
              <a:rPr lang="zh-CN" altLang="en-US" dirty="0"/>
              <a:t>在合并的</a:t>
            </a:r>
            <a:r>
              <a:rPr lang="en-US" altLang="zh-CN" dirty="0" err="1"/>
              <a:t>meshlet</a:t>
            </a:r>
            <a:r>
              <a:rPr lang="zh-CN" altLang="en-US" dirty="0"/>
              <a:t>数组中的偏移值与数目。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516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LOD</a:t>
            </a:r>
            <a:r>
              <a:rPr lang="zh-CN" altLang="en-US" dirty="0"/>
              <a:t>的代码是在</a:t>
            </a:r>
            <a:r>
              <a:rPr lang="en-US" altLang="zh-CN" dirty="0"/>
              <a:t>Instancing</a:t>
            </a:r>
            <a:r>
              <a:rPr lang="zh-CN" altLang="en-US" dirty="0"/>
              <a:t>代码基础上修改的，并不包含</a:t>
            </a:r>
            <a:r>
              <a:rPr lang="en-US" altLang="zh-CN" dirty="0"/>
              <a:t>Culling</a:t>
            </a:r>
            <a:r>
              <a:rPr lang="zh-CN" altLang="en-US" dirty="0"/>
              <a:t>部分的代码。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这里的</a:t>
            </a:r>
            <a:r>
              <a:rPr lang="en-US" altLang="zh-CN" dirty="0"/>
              <a:t>LOD</a:t>
            </a:r>
            <a:r>
              <a:rPr lang="zh-CN" altLang="en-US" dirty="0"/>
              <a:t>选择策略是根据物体离观察者的距离选取。为此，我们要向</a:t>
            </a:r>
            <a:r>
              <a:rPr lang="en-US" altLang="zh-CN" dirty="0"/>
              <a:t>GPU</a:t>
            </a:r>
            <a:r>
              <a:rPr lang="zh-CN" altLang="en-US" dirty="0"/>
              <a:t>传递观察者在世界空间的位置，当前模型在世界空间中的位置（用包围盒中心表示）以及最大</a:t>
            </a:r>
            <a:r>
              <a:rPr lang="en-US" altLang="zh-CN" dirty="0"/>
              <a:t>LOD</a:t>
            </a:r>
            <a:r>
              <a:rPr lang="zh-CN" altLang="en-US" dirty="0"/>
              <a:t>距离，超过这个距离就选取最粗糙的那个模型。</a:t>
            </a:r>
            <a:endParaRPr lang="en-US" altLang="zh-CN" dirty="0"/>
          </a:p>
          <a:p>
            <a:r>
              <a:rPr lang="zh-CN" altLang="en-US" dirty="0"/>
              <a:t>此外，我们还需传递</a:t>
            </a:r>
            <a:r>
              <a:rPr lang="en-US" altLang="zh-CN" dirty="0" err="1"/>
              <a:t>MeshletLodInfo</a:t>
            </a:r>
            <a:r>
              <a:rPr lang="en-US" altLang="zh-CN" dirty="0"/>
              <a:t> Buffer</a:t>
            </a:r>
            <a:r>
              <a:rPr lang="zh-CN" altLang="en-US" dirty="0"/>
              <a:t>，来帮助我们从合并的几何数据中解析出对应的</a:t>
            </a:r>
            <a:r>
              <a:rPr lang="en-US" altLang="zh-CN" dirty="0"/>
              <a:t>level</a:t>
            </a:r>
            <a:r>
              <a:rPr lang="zh-CN" altLang="en-US" dirty="0"/>
              <a:t>的正确数据。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端，我们依然发起与绘制</a:t>
            </a:r>
            <a:r>
              <a:rPr lang="en-US" altLang="zh-CN" dirty="0"/>
              <a:t>LOD0</a:t>
            </a:r>
            <a:r>
              <a:rPr lang="zh-CN" altLang="en-US" dirty="0"/>
              <a:t>物体时相同的</a:t>
            </a:r>
            <a:r>
              <a:rPr lang="en-US" altLang="zh-CN" dirty="0"/>
              <a:t>Task Shader Block</a:t>
            </a:r>
            <a:r>
              <a:rPr lang="zh-CN" altLang="en-US" dirty="0"/>
              <a:t>数。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GPU</a:t>
            </a:r>
            <a:r>
              <a:rPr lang="zh-CN" altLang="en-US" dirty="0"/>
              <a:t>端，由于使用了合并的几何数据，</a:t>
            </a:r>
            <a:r>
              <a:rPr lang="en-US" altLang="zh-CN" dirty="0" err="1"/>
              <a:t>meshletBaseIndex</a:t>
            </a:r>
            <a:r>
              <a:rPr lang="zh-CN" altLang="en-US" dirty="0"/>
              <a:t>应该在原基础上加上当前</a:t>
            </a:r>
            <a:r>
              <a:rPr lang="en-US" altLang="zh-CN" dirty="0" err="1"/>
              <a:t>lod</a:t>
            </a:r>
            <a:r>
              <a:rPr lang="zh-CN" altLang="en-US" dirty="0"/>
              <a:t>的偏移量，而</a:t>
            </a:r>
            <a:r>
              <a:rPr lang="en-US" altLang="zh-CN" dirty="0"/>
              <a:t>render</a:t>
            </a:r>
            <a:r>
              <a:rPr lang="zh-CN" altLang="en-US" dirty="0"/>
              <a:t>这个布尔量的判断也从</a:t>
            </a:r>
            <a:r>
              <a:rPr lang="en-US" altLang="zh-CN" dirty="0" err="1"/>
              <a:t>meshletCount</a:t>
            </a:r>
            <a:r>
              <a:rPr lang="zh-CN" altLang="en-US" dirty="0"/>
              <a:t>转变为</a:t>
            </a:r>
            <a:r>
              <a:rPr lang="en-US" altLang="zh-CN" dirty="0" err="1"/>
              <a:t>meshletMax</a:t>
            </a:r>
            <a:r>
              <a:rPr lang="zh-CN" altLang="en-US" dirty="0"/>
              <a:t>，当前</a:t>
            </a:r>
            <a:r>
              <a:rPr lang="en-US" altLang="zh-CN" dirty="0"/>
              <a:t>LOD</a:t>
            </a:r>
            <a:r>
              <a:rPr lang="zh-CN" altLang="en-US" dirty="0"/>
              <a:t>在合并的</a:t>
            </a:r>
            <a:r>
              <a:rPr lang="en-US" altLang="zh-CN" dirty="0" err="1"/>
              <a:t>meshlet</a:t>
            </a:r>
            <a:r>
              <a:rPr lang="zh-CN" altLang="en-US" dirty="0"/>
              <a:t>数组中的最大偏移量。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我们用右图所示的函数来选择</a:t>
            </a:r>
            <a:r>
              <a:rPr lang="en-US" altLang="zh-CN" dirty="0"/>
              <a:t>LOD</a:t>
            </a:r>
            <a:r>
              <a:rPr lang="zh-CN" altLang="en-US" dirty="0"/>
              <a:t>，当最大</a:t>
            </a:r>
            <a:r>
              <a:rPr lang="en-US" altLang="zh-CN" dirty="0"/>
              <a:t>LOD</a:t>
            </a:r>
            <a:r>
              <a:rPr lang="zh-CN" altLang="en-US" dirty="0"/>
              <a:t>距离为</a:t>
            </a:r>
            <a:r>
              <a:rPr lang="en-US" altLang="zh-CN" dirty="0"/>
              <a:t>10</a:t>
            </a:r>
            <a:r>
              <a:rPr lang="zh-CN" altLang="en-US" dirty="0"/>
              <a:t>时，不同距离选择哪个</a:t>
            </a:r>
            <a:r>
              <a:rPr lang="en-US" altLang="zh-CN" dirty="0"/>
              <a:t>LOD</a:t>
            </a:r>
            <a:r>
              <a:rPr lang="zh-CN" altLang="en-US" dirty="0"/>
              <a:t>级别的如图所示。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Mesh shader</a:t>
            </a:r>
            <a:r>
              <a:rPr lang="zh-CN" altLang="en-US" dirty="0"/>
              <a:t>的代码无需更改。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59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it’s demo time</a:t>
            </a:r>
            <a:r>
              <a:rPr lang="zh-CN" altLang="en-US" dirty="0"/>
              <a:t>。</a:t>
            </a:r>
            <a:r>
              <a:rPr lang="en-US" altLang="zh-CN" dirty="0"/>
              <a:t> </a:t>
            </a:r>
            <a:r>
              <a:rPr lang="zh-CN" altLang="en-US" dirty="0"/>
              <a:t>在我们的测试场景中有</a:t>
            </a:r>
            <a:r>
              <a:rPr lang="en-US" altLang="zh-CN" dirty="0"/>
              <a:t>1w</a:t>
            </a:r>
            <a:r>
              <a:rPr lang="zh-CN" altLang="en-US" dirty="0"/>
              <a:t>匹马的模型，每匹马的</a:t>
            </a:r>
            <a:r>
              <a:rPr lang="en-US" altLang="zh-CN" dirty="0"/>
              <a:t>LOD0</a:t>
            </a:r>
            <a:r>
              <a:rPr lang="zh-CN" altLang="en-US" dirty="0"/>
              <a:t>模型包含</a:t>
            </a:r>
            <a:r>
              <a:rPr lang="en-US" altLang="zh-CN" dirty="0"/>
              <a:t>22388</a:t>
            </a:r>
            <a:r>
              <a:rPr lang="zh-CN" altLang="en-US" dirty="0"/>
              <a:t>个三角形。图例中的</a:t>
            </a:r>
            <a:r>
              <a:rPr lang="en-US" altLang="zh-CN" dirty="0"/>
              <a:t>traditional</a:t>
            </a:r>
            <a:r>
              <a:rPr lang="zh-CN" altLang="en-US" dirty="0"/>
              <a:t>是指用传统渲染管线，调用</a:t>
            </a:r>
            <a:r>
              <a:rPr lang="en-US" altLang="zh-CN" dirty="0" err="1"/>
              <a:t>glDrawElementsInstanced</a:t>
            </a:r>
            <a:r>
              <a:rPr lang="zh-CN" altLang="en-US" dirty="0"/>
              <a:t>，进行实例化渲染。</a:t>
            </a:r>
            <a:r>
              <a:rPr lang="en-US" altLang="zh-CN" dirty="0"/>
              <a:t>Mesh</a:t>
            </a:r>
            <a:r>
              <a:rPr lang="zh-CN" altLang="en-US" dirty="0"/>
              <a:t>是指只使用</a:t>
            </a:r>
            <a:r>
              <a:rPr lang="en-US" altLang="zh-CN" dirty="0"/>
              <a:t>mesh shader</a:t>
            </a:r>
            <a:r>
              <a:rPr lang="zh-CN" altLang="en-US" dirty="0"/>
              <a:t>来实例化渲染，</a:t>
            </a:r>
            <a:r>
              <a:rPr lang="en-US" altLang="zh-CN" dirty="0"/>
              <a:t>culling</a:t>
            </a:r>
            <a:r>
              <a:rPr lang="zh-CN" altLang="en-US" dirty="0"/>
              <a:t>指用</a:t>
            </a:r>
            <a:r>
              <a:rPr lang="en-US" altLang="zh-CN" dirty="0"/>
              <a:t>task shader</a:t>
            </a:r>
            <a:r>
              <a:rPr lang="zh-CN" altLang="en-US" dirty="0"/>
              <a:t>做视锥剔除，</a:t>
            </a:r>
            <a:r>
              <a:rPr lang="en-US" altLang="zh-CN" dirty="0" err="1"/>
              <a:t>lod</a:t>
            </a:r>
            <a:r>
              <a:rPr lang="zh-CN" altLang="en-US" dirty="0"/>
              <a:t>指用</a:t>
            </a:r>
            <a:r>
              <a:rPr lang="en-US" altLang="zh-CN" dirty="0"/>
              <a:t>task shader</a:t>
            </a:r>
            <a:r>
              <a:rPr lang="zh-CN" altLang="en-US" dirty="0"/>
              <a:t>做</a:t>
            </a:r>
            <a:r>
              <a:rPr lang="en-US" altLang="zh-CN" dirty="0" err="1"/>
              <a:t>lod</a:t>
            </a:r>
            <a:r>
              <a:rPr lang="zh-CN" altLang="en-US" dirty="0"/>
              <a:t>选取，</a:t>
            </a:r>
            <a:r>
              <a:rPr lang="en-US" altLang="zh-CN" dirty="0"/>
              <a:t>full</a:t>
            </a:r>
            <a:r>
              <a:rPr lang="zh-CN" altLang="en-US" dirty="0"/>
              <a:t>指使用</a:t>
            </a:r>
            <a:r>
              <a:rPr lang="en-US" altLang="zh-CN" dirty="0"/>
              <a:t>task shader</a:t>
            </a:r>
            <a:r>
              <a:rPr lang="zh-CN" altLang="en-US" dirty="0"/>
              <a:t>和</a:t>
            </a:r>
            <a:r>
              <a:rPr lang="en-US" altLang="zh-CN" dirty="0"/>
              <a:t>mesh shader</a:t>
            </a:r>
            <a:r>
              <a:rPr lang="zh-CN" altLang="en-US" dirty="0"/>
              <a:t>，利用视锥剔除和</a:t>
            </a:r>
            <a:r>
              <a:rPr lang="en-US" altLang="zh-CN" dirty="0" err="1"/>
              <a:t>lod</a:t>
            </a:r>
            <a:r>
              <a:rPr lang="zh-CN" altLang="en-US" dirty="0"/>
              <a:t>选取来最大化加速场景渲染。左图是每种方法的</a:t>
            </a:r>
            <a:r>
              <a:rPr lang="en-US" altLang="zh-CN" dirty="0"/>
              <a:t>FPS</a:t>
            </a:r>
            <a:r>
              <a:rPr lang="zh-CN" altLang="en-US" dirty="0"/>
              <a:t>，右图是每种方法光栅器实际渲染的图元数量，测试的</a:t>
            </a:r>
            <a:r>
              <a:rPr lang="en-US" altLang="zh-CN" dirty="0"/>
              <a:t>GPU</a:t>
            </a:r>
            <a:r>
              <a:rPr lang="zh-CN" altLang="en-US" dirty="0"/>
              <a:t>为</a:t>
            </a:r>
            <a:r>
              <a:rPr lang="en-US" altLang="zh-CN" dirty="0"/>
              <a:t>Nvidia 2080 </a:t>
            </a:r>
            <a:r>
              <a:rPr lang="en-US" altLang="zh-CN" dirty="0" err="1"/>
              <a:t>Ti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832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67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优秀的并行能力吸引了很多做科学计算的研究人员的注意。为了加快各自领域中问题求解的速度，研究人员通过将自己领域中的计算对象翻译为</a:t>
            </a:r>
            <a:r>
              <a:rPr lang="en-US" altLang="zh-CN" dirty="0"/>
              <a:t>GPU</a:t>
            </a:r>
            <a:r>
              <a:rPr lang="zh-CN" altLang="en-US" dirty="0"/>
              <a:t>着色程序所能接受的输入输出，进而编写着色代码，进行对象的计算。例如，如果要求两个</a:t>
            </a:r>
            <a:r>
              <a:rPr lang="en-US" altLang="zh-CN" dirty="0"/>
              <a:t>800 * 600</a:t>
            </a:r>
            <a:r>
              <a:rPr lang="zh-CN" altLang="en-US" dirty="0"/>
              <a:t>的矩阵之和，我们可以首先在</a:t>
            </a:r>
            <a:r>
              <a:rPr lang="en-US" altLang="zh-CN" dirty="0"/>
              <a:t>GPU</a:t>
            </a:r>
            <a:r>
              <a:rPr lang="zh-CN" altLang="en-US" dirty="0"/>
              <a:t>端分配两个</a:t>
            </a:r>
            <a:r>
              <a:rPr lang="en-US" altLang="zh-CN" dirty="0"/>
              <a:t>Texture2D</a:t>
            </a:r>
            <a:r>
              <a:rPr lang="zh-CN" altLang="en-US" dirty="0"/>
              <a:t>对象以存储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，并绑定到</a:t>
            </a:r>
            <a:r>
              <a:rPr lang="en-US" altLang="zh-CN" dirty="0"/>
              <a:t>OpenGL</a:t>
            </a:r>
            <a:r>
              <a:rPr lang="zh-CN" altLang="en-US" dirty="0"/>
              <a:t>的状态机上作为输入，同时，我们再创建一个</a:t>
            </a:r>
            <a:r>
              <a:rPr lang="en-US" altLang="zh-CN" dirty="0"/>
              <a:t>Framebuffer</a:t>
            </a:r>
            <a:r>
              <a:rPr lang="zh-CN" altLang="en-US" dirty="0"/>
              <a:t>，并在其颜色缓冲插槽中附加上一个</a:t>
            </a:r>
            <a:r>
              <a:rPr lang="en-US" altLang="zh-CN" dirty="0"/>
              <a:t>Texture2D</a:t>
            </a:r>
            <a:r>
              <a:rPr lang="zh-CN" altLang="en-US" dirty="0"/>
              <a:t>对象作为输出。然后我们设置</a:t>
            </a:r>
            <a:r>
              <a:rPr lang="en-US" altLang="zh-CN" dirty="0"/>
              <a:t>Viewport</a:t>
            </a:r>
            <a:r>
              <a:rPr lang="zh-CN" altLang="en-US" dirty="0"/>
              <a:t>为</a:t>
            </a:r>
            <a:r>
              <a:rPr lang="en-US" altLang="zh-CN" dirty="0"/>
              <a:t>800*600</a:t>
            </a:r>
            <a:r>
              <a:rPr lang="zh-CN" altLang="en-US" dirty="0"/>
              <a:t>，绑定</a:t>
            </a:r>
            <a:r>
              <a:rPr lang="en-US" altLang="zh-CN" dirty="0"/>
              <a:t>Framebuffer</a:t>
            </a:r>
            <a:r>
              <a:rPr lang="zh-CN" altLang="en-US" dirty="0"/>
              <a:t>，激活纹理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，并调用图形</a:t>
            </a:r>
            <a:r>
              <a:rPr lang="en-US" altLang="zh-CN" dirty="0"/>
              <a:t>API</a:t>
            </a:r>
            <a:r>
              <a:rPr lang="zh-CN" altLang="en-US" dirty="0"/>
              <a:t>绘制一个覆盖整个屏幕的矩形。在片段着色器中，我们通过纹理采样的方法，获取对应位置上的元素，并将结果写到第三个</a:t>
            </a:r>
            <a:r>
              <a:rPr lang="en-US" altLang="zh-CN" dirty="0"/>
              <a:t>Texture2D</a:t>
            </a:r>
            <a:r>
              <a:rPr lang="zh-CN" altLang="en-US" dirty="0"/>
              <a:t>对象里。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随着</a:t>
            </a:r>
            <a:r>
              <a:rPr lang="en-US" altLang="zh-CN" dirty="0"/>
              <a:t>2006</a:t>
            </a:r>
            <a:r>
              <a:rPr lang="zh-CN" altLang="en-US" dirty="0"/>
              <a:t>年，</a:t>
            </a:r>
            <a:r>
              <a:rPr lang="en-US" altLang="zh-CN" dirty="0"/>
              <a:t>Nvidia</a:t>
            </a:r>
            <a:r>
              <a:rPr lang="zh-CN" altLang="en-US" dirty="0"/>
              <a:t>推广</a:t>
            </a:r>
            <a:r>
              <a:rPr lang="en-US" altLang="zh-CN" dirty="0"/>
              <a:t>CUDA</a:t>
            </a:r>
            <a:r>
              <a:rPr lang="zh-CN" altLang="en-US" dirty="0"/>
              <a:t>后，这一现象得到了显著的改观。</a:t>
            </a:r>
            <a:r>
              <a:rPr lang="en-US" altLang="zh-CN" dirty="0"/>
              <a:t>CUDA</a:t>
            </a:r>
            <a:r>
              <a:rPr lang="zh-CN" altLang="en-US" dirty="0"/>
              <a:t>提出一个统一计算模型，允许开发人员直接分配</a:t>
            </a:r>
            <a:r>
              <a:rPr lang="en-US" altLang="zh-CN" dirty="0"/>
              <a:t>GPU</a:t>
            </a:r>
            <a:r>
              <a:rPr lang="zh-CN" altLang="en-US" dirty="0"/>
              <a:t>端的线性内存，并通过编写核函数的方式读取数据进行计算。</a:t>
            </a:r>
            <a:r>
              <a:rPr lang="en-US" altLang="zh-CN" dirty="0"/>
              <a:t>CUDA C</a:t>
            </a:r>
            <a:r>
              <a:rPr lang="zh-CN" altLang="en-US" dirty="0"/>
              <a:t>风格的代码比着色器语言</a:t>
            </a:r>
            <a:r>
              <a:rPr lang="en-US" altLang="zh-CN" dirty="0"/>
              <a:t>GLSL/HLSL</a:t>
            </a:r>
            <a:r>
              <a:rPr lang="zh-CN" altLang="en-US" dirty="0"/>
              <a:t>更受开发人员的欢迎。虽然在短期内使得</a:t>
            </a:r>
            <a:r>
              <a:rPr lang="en-US" altLang="zh-CN" dirty="0"/>
              <a:t>Nvidia</a:t>
            </a:r>
            <a:r>
              <a:rPr lang="zh-CN" altLang="en-US" dirty="0"/>
              <a:t>股价跌掉</a:t>
            </a:r>
            <a:r>
              <a:rPr lang="en-US" altLang="zh-CN" dirty="0"/>
              <a:t>70%</a:t>
            </a:r>
            <a:r>
              <a:rPr lang="zh-CN" altLang="en-US" dirty="0"/>
              <a:t>后，但随着比特币挖矿热潮的到来与深度学习的强势崛起，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日，</a:t>
            </a:r>
            <a:r>
              <a:rPr lang="en-US" altLang="zh-CN" dirty="0"/>
              <a:t>Nvidia</a:t>
            </a:r>
            <a:r>
              <a:rPr lang="zh-CN" altLang="en-US" dirty="0"/>
              <a:t>的股价一度超过苹果，成为全球市值最高的公司。</a:t>
            </a:r>
            <a:r>
              <a:rPr lang="en-US" altLang="zh-CN" dirty="0"/>
              <a:t>2006</a:t>
            </a:r>
            <a:r>
              <a:rPr lang="zh-CN" altLang="en-US" dirty="0"/>
              <a:t>年底的</a:t>
            </a:r>
            <a:r>
              <a:rPr lang="en-US" altLang="zh-CN" dirty="0"/>
              <a:t>Nvidia</a:t>
            </a:r>
            <a:r>
              <a:rPr lang="zh-CN" altLang="en-US" dirty="0"/>
              <a:t>股价为</a:t>
            </a:r>
            <a:r>
              <a:rPr lang="en-US" altLang="zh-CN" dirty="0"/>
              <a:t>0.52</a:t>
            </a:r>
            <a:r>
              <a:rPr lang="zh-CN" altLang="en-US" dirty="0"/>
              <a:t>美元，而</a:t>
            </a:r>
            <a:r>
              <a:rPr lang="en-US" altLang="zh-CN" dirty="0"/>
              <a:t>2024</a:t>
            </a:r>
            <a:r>
              <a:rPr lang="zh-CN" altLang="en-US" dirty="0"/>
              <a:t>年的</a:t>
            </a:r>
            <a:r>
              <a:rPr lang="en-US" altLang="zh-CN" dirty="0"/>
              <a:t>Nvidia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股价为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139.91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美元（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269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倍）。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CN" dirty="0"/>
              <a:t>006</a:t>
            </a:r>
            <a:r>
              <a:rPr lang="zh-CN" altLang="en-US" dirty="0"/>
              <a:t>年深圳的平均房价是</a:t>
            </a:r>
            <a:r>
              <a:rPr lang="en-US" altLang="zh-CN" dirty="0"/>
              <a:t>9230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平方米，而</a:t>
            </a:r>
            <a:r>
              <a:rPr lang="en-US" altLang="zh-CN" dirty="0"/>
              <a:t>2024</a:t>
            </a:r>
            <a:r>
              <a:rPr lang="zh-CN" altLang="en-US" dirty="0"/>
              <a:t>年则为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56787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平方米（</a:t>
            </a:r>
            <a:r>
              <a:rPr lang="en-US" altLang="zh-CN" dirty="0"/>
              <a:t>6.15</a:t>
            </a:r>
            <a:r>
              <a:rPr lang="zh-CN" altLang="en-US" dirty="0"/>
              <a:t>倍）。可见如果穿越时空，应该掏空六个钱包购买</a:t>
            </a:r>
            <a:r>
              <a:rPr lang="en-US" altLang="zh-CN" dirty="0"/>
              <a:t>Nvidia</a:t>
            </a:r>
            <a:r>
              <a:rPr lang="zh-CN" altLang="en-US" dirty="0"/>
              <a:t>的股票，而不是掏空六个钱包购买中国的商品房。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CUDA</a:t>
            </a:r>
            <a:r>
              <a:rPr lang="zh-CN" altLang="en-US" dirty="0"/>
              <a:t>被提出并取得成功后，越来越多的硬件开发厂商顺应了</a:t>
            </a:r>
            <a:r>
              <a:rPr lang="en-US" altLang="zh-CN" dirty="0"/>
              <a:t>GPGPU</a:t>
            </a:r>
            <a:r>
              <a:rPr lang="zh-CN" altLang="en-US" dirty="0"/>
              <a:t>的趋势。于是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日，随着</a:t>
            </a:r>
            <a:r>
              <a:rPr lang="en-US" altLang="zh-CN" dirty="0"/>
              <a:t>OpenGL 4.3</a:t>
            </a:r>
            <a:r>
              <a:rPr lang="zh-CN" altLang="en-US" dirty="0"/>
              <a:t>的发布，</a:t>
            </a:r>
            <a:r>
              <a:rPr lang="en-US" altLang="zh-CN" dirty="0"/>
              <a:t>compute shader</a:t>
            </a:r>
            <a:r>
              <a:rPr lang="zh-CN" altLang="en-US" dirty="0"/>
              <a:t>也正式进入了</a:t>
            </a:r>
            <a:r>
              <a:rPr lang="en-US" altLang="zh-CN" dirty="0"/>
              <a:t>OpenGL</a:t>
            </a:r>
            <a:r>
              <a:rPr lang="zh-CN" altLang="en-US" dirty="0"/>
              <a:t>的核心功能。</a:t>
            </a:r>
            <a:r>
              <a:rPr lang="en-US" altLang="zh-CN" dirty="0"/>
              <a:t>Compute shader</a:t>
            </a:r>
            <a:r>
              <a:rPr lang="zh-CN" altLang="en-US" dirty="0"/>
              <a:t>与</a:t>
            </a:r>
            <a:r>
              <a:rPr lang="en-US" altLang="zh-CN" dirty="0"/>
              <a:t>CUDA</a:t>
            </a:r>
            <a:r>
              <a:rPr lang="zh-CN" altLang="en-US" dirty="0"/>
              <a:t>极为相似，例如</a:t>
            </a:r>
            <a:r>
              <a:rPr lang="en-US" altLang="zh-CN" dirty="0"/>
              <a:t>uniform block</a:t>
            </a:r>
            <a:r>
              <a:rPr lang="zh-CN" altLang="en-US" dirty="0"/>
              <a:t>就是</a:t>
            </a:r>
            <a:r>
              <a:rPr lang="en-US" altLang="zh-CN" dirty="0"/>
              <a:t>CUDA</a:t>
            </a:r>
            <a:r>
              <a:rPr lang="zh-CN" altLang="en-US" dirty="0"/>
              <a:t>的</a:t>
            </a:r>
            <a:r>
              <a:rPr lang="en-US" altLang="zh-CN" dirty="0"/>
              <a:t>constant memory, shader storage buffer</a:t>
            </a:r>
            <a:r>
              <a:rPr lang="zh-CN" altLang="en-US" dirty="0"/>
              <a:t>就是</a:t>
            </a:r>
            <a:r>
              <a:rPr lang="en-US" altLang="zh-CN" dirty="0"/>
              <a:t>CUDA</a:t>
            </a:r>
            <a:r>
              <a:rPr lang="zh-CN" altLang="en-US" dirty="0"/>
              <a:t>的</a:t>
            </a:r>
            <a:r>
              <a:rPr lang="en-US" altLang="zh-CN" dirty="0"/>
              <a:t>device buffer</a:t>
            </a:r>
            <a:r>
              <a:rPr lang="zh-CN" altLang="en-US" dirty="0"/>
              <a:t>。</a:t>
            </a:r>
            <a:r>
              <a:rPr lang="en-US" altLang="zh-CN" dirty="0" err="1"/>
              <a:t>WorkGroup</a:t>
            </a:r>
            <a:r>
              <a:rPr lang="zh-CN" altLang="en-US" dirty="0"/>
              <a:t>就是</a:t>
            </a:r>
            <a:r>
              <a:rPr lang="en-US" altLang="zh-CN" dirty="0"/>
              <a:t>CUDA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，</a:t>
            </a:r>
            <a:r>
              <a:rPr lang="en-US" altLang="zh-CN" dirty="0"/>
              <a:t>Subgroup</a:t>
            </a:r>
            <a:r>
              <a:rPr lang="zh-CN" altLang="en-US" dirty="0"/>
              <a:t>就是</a:t>
            </a:r>
            <a:r>
              <a:rPr lang="en-US" altLang="zh-CN" dirty="0"/>
              <a:t>CUDA</a:t>
            </a:r>
            <a:r>
              <a:rPr lang="zh-CN" altLang="en-US" dirty="0"/>
              <a:t>的</a:t>
            </a:r>
            <a:r>
              <a:rPr lang="en-US" altLang="zh-CN" dirty="0"/>
              <a:t>warp</a:t>
            </a:r>
            <a:r>
              <a:rPr lang="zh-CN" altLang="en-US" dirty="0"/>
              <a:t>，同时，两者都有</a:t>
            </a:r>
            <a:r>
              <a:rPr lang="en-US" altLang="zh-CN" dirty="0"/>
              <a:t>shared memory</a:t>
            </a:r>
            <a:r>
              <a:rPr lang="zh-CN" altLang="en-US" dirty="0"/>
              <a:t>、</a:t>
            </a:r>
            <a:r>
              <a:rPr lang="en-US" altLang="zh-CN" dirty="0"/>
              <a:t>texture</a:t>
            </a:r>
            <a:r>
              <a:rPr lang="zh-CN" altLang="en-US" dirty="0"/>
              <a:t>等概念。在</a:t>
            </a:r>
            <a:r>
              <a:rPr lang="en-US" altLang="zh-CN" dirty="0"/>
              <a:t>OpenGL</a:t>
            </a:r>
            <a:r>
              <a:rPr lang="zh-CN" altLang="en-US" dirty="0"/>
              <a:t>中，</a:t>
            </a:r>
            <a:r>
              <a:rPr lang="en-US" altLang="zh-CN" dirty="0"/>
              <a:t>Compute Shader</a:t>
            </a:r>
            <a:r>
              <a:rPr lang="zh-CN" altLang="en-US" dirty="0"/>
              <a:t>可以读取</a:t>
            </a:r>
            <a:r>
              <a:rPr lang="en-US" altLang="zh-CN" dirty="0"/>
              <a:t>Uniform</a:t>
            </a:r>
            <a:r>
              <a:rPr lang="zh-CN" altLang="en-US" dirty="0"/>
              <a:t>变量、</a:t>
            </a:r>
            <a:r>
              <a:rPr lang="en-US" altLang="zh-CN" dirty="0"/>
              <a:t>Buffer</a:t>
            </a:r>
            <a:r>
              <a:rPr lang="zh-CN" altLang="en-US" dirty="0"/>
              <a:t>内容、</a:t>
            </a:r>
            <a:r>
              <a:rPr lang="en-US" altLang="zh-CN" dirty="0"/>
              <a:t>Texture</a:t>
            </a:r>
            <a:r>
              <a:rPr lang="zh-CN" altLang="en-US" dirty="0"/>
              <a:t>、</a:t>
            </a:r>
            <a:r>
              <a:rPr lang="en-US" altLang="zh-CN" dirty="0"/>
              <a:t>SSBO</a:t>
            </a:r>
            <a:r>
              <a:rPr lang="zh-CN" altLang="en-US" dirty="0"/>
              <a:t>、</a:t>
            </a:r>
            <a:r>
              <a:rPr lang="en-US" altLang="zh-CN" dirty="0"/>
              <a:t>Image</a:t>
            </a:r>
            <a:r>
              <a:rPr lang="zh-CN" altLang="en-US" dirty="0"/>
              <a:t>中的内容，进行必要的运算，并将结果写到</a:t>
            </a:r>
            <a:r>
              <a:rPr lang="en-US" altLang="zh-CN" dirty="0"/>
              <a:t>Images</a:t>
            </a:r>
            <a:r>
              <a:rPr lang="zh-CN" altLang="en-US" dirty="0"/>
              <a:t>和</a:t>
            </a:r>
            <a:r>
              <a:rPr lang="en-US" altLang="zh-CN" dirty="0"/>
              <a:t>SSBO</a:t>
            </a:r>
            <a:r>
              <a:rPr lang="zh-CN" altLang="en-US" dirty="0"/>
              <a:t>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Compute Shader</a:t>
            </a:r>
            <a:r>
              <a:rPr lang="zh-CN" altLang="en-US" dirty="0"/>
              <a:t>与</a:t>
            </a:r>
            <a:r>
              <a:rPr lang="en-US" altLang="zh-CN" dirty="0"/>
              <a:t>Rasterization Pipeline</a:t>
            </a:r>
            <a:r>
              <a:rPr lang="zh-CN" altLang="en-US" dirty="0"/>
              <a:t>并不一定共用一个命令队列，两者之间需要必要的数据同步，才能使程序正常运行，否则会导致</a:t>
            </a:r>
            <a:r>
              <a:rPr lang="en-US" altLang="zh-CN" dirty="0"/>
              <a:t>data race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6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我们将</a:t>
            </a:r>
            <a:r>
              <a:rPr lang="en-US" altLang="zh-CN" dirty="0"/>
              <a:t>Vertex Shader + Tessellation Shader + Geometry Shader</a:t>
            </a:r>
            <a:r>
              <a:rPr lang="zh-CN" altLang="en-US" dirty="0"/>
              <a:t>共同称为渲染管线的几何阶段，因为这三个</a:t>
            </a:r>
            <a:r>
              <a:rPr lang="en-US" altLang="zh-CN" dirty="0"/>
              <a:t>Shader</a:t>
            </a:r>
            <a:r>
              <a:rPr lang="zh-CN" altLang="en-US" dirty="0"/>
              <a:t>往往只对图元的几何做变换。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传统的管线有如下缺点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）在顶点进入</a:t>
            </a:r>
            <a:r>
              <a:rPr lang="en-US" altLang="zh-CN" dirty="0"/>
              <a:t>Vertex Shader</a:t>
            </a:r>
            <a:r>
              <a:rPr lang="zh-CN" altLang="en-US" dirty="0"/>
              <a:t>前，有额外的</a:t>
            </a:r>
            <a:r>
              <a:rPr lang="en-US" altLang="zh-CN" dirty="0"/>
              <a:t>Input Assembly</a:t>
            </a:r>
            <a:r>
              <a:rPr lang="zh-CN" altLang="en-US" dirty="0"/>
              <a:t>阶段，该阶段可能在某些硬件上存在性能瓶颈。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）用户难以自由控制顶点与索引数组的数据排列方式，顶点着色器中会被光栅器丢弃的三角形可能也需要进行顶点变换，这浪费了硬件性能。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）几何着色器对硬件驱动来说极不友好，很多硬件的几何着色器实现都非常低效。</a:t>
            </a:r>
            <a:r>
              <a:rPr lang="en-US" altLang="zh-CN" dirty="0"/>
              <a:t>WebGL</a:t>
            </a:r>
            <a:r>
              <a:rPr lang="zh-CN" altLang="en-US" dirty="0"/>
              <a:t>甚至抛弃了对几何着色器的支持。在</a:t>
            </a:r>
            <a:r>
              <a:rPr lang="en-US" altLang="zh-CN" dirty="0"/>
              <a:t>Apple</a:t>
            </a:r>
            <a:r>
              <a:rPr lang="zh-CN" altLang="en-US" dirty="0"/>
              <a:t>的</a:t>
            </a:r>
            <a:r>
              <a:rPr lang="en-US" altLang="zh-CN" dirty="0"/>
              <a:t>M1</a:t>
            </a:r>
            <a:r>
              <a:rPr lang="zh-CN" altLang="en-US" dirty="0"/>
              <a:t>芯片上情况有所不同，尽管可以通过</a:t>
            </a:r>
            <a:r>
              <a:rPr lang="en-US" altLang="zh-CN" dirty="0"/>
              <a:t>OpenGL</a:t>
            </a:r>
            <a:r>
              <a:rPr lang="zh-CN" altLang="en-US" dirty="0"/>
              <a:t>调用几何着色器，但其实现不是硬件完成的，而是软件完成的。另外</a:t>
            </a:r>
            <a:r>
              <a:rPr lang="en-US" altLang="zh-CN" dirty="0"/>
              <a:t>Apple</a:t>
            </a:r>
            <a:r>
              <a:rPr lang="zh-CN" altLang="en-US" dirty="0"/>
              <a:t>的</a:t>
            </a:r>
            <a:r>
              <a:rPr lang="en-US" altLang="zh-CN" dirty="0"/>
              <a:t>Metal</a:t>
            </a:r>
            <a:r>
              <a:rPr lang="zh-CN" altLang="en-US" dirty="0"/>
              <a:t>图形</a:t>
            </a:r>
            <a:r>
              <a:rPr lang="en-US" altLang="zh-CN" dirty="0"/>
              <a:t>API</a:t>
            </a:r>
            <a:r>
              <a:rPr lang="zh-CN" altLang="en-US" dirty="0"/>
              <a:t>也废弃了几何着色器阶段。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）上述几个步骤之间的数据传输有性能损耗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2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GPGPU(Compute Shader)</a:t>
            </a:r>
            <a:r>
              <a:rPr lang="zh-CN" altLang="en-US" dirty="0"/>
              <a:t>的想法取得成功后，硬件设计上，专门给</a:t>
            </a:r>
            <a:r>
              <a:rPr lang="en-US" altLang="zh-CN" dirty="0"/>
              <a:t>Vertex Shader</a:t>
            </a:r>
            <a:r>
              <a:rPr lang="zh-CN" altLang="en-US" dirty="0"/>
              <a:t>和</a:t>
            </a:r>
            <a:r>
              <a:rPr lang="en-US" altLang="zh-CN" dirty="0"/>
              <a:t>Fragment Shader</a:t>
            </a:r>
            <a:r>
              <a:rPr lang="zh-CN" altLang="en-US" dirty="0"/>
              <a:t>设计的硬件，统一被流式处理器（</a:t>
            </a:r>
            <a:r>
              <a:rPr lang="en-US" altLang="zh-CN" dirty="0"/>
              <a:t>CUDA core</a:t>
            </a:r>
            <a:r>
              <a:rPr lang="zh-CN" altLang="en-US" dirty="0"/>
              <a:t>）取代。这也推动了硬件研发人员重新思考渲染管线的设计：与其增加越来越多的可编程接口来满足用户不断变化的需求，不如把几何阶段的数据解析与变换交给用户，由用户提供给光栅器图元的齐次坐标。而几何数据的解析与变换完全可以由暴露给软件开发人员以运行在</a:t>
            </a:r>
            <a:r>
              <a:rPr lang="en-US" altLang="zh-CN" dirty="0" err="1"/>
              <a:t>cuda</a:t>
            </a:r>
            <a:r>
              <a:rPr lang="en-US" altLang="zh-CN" dirty="0"/>
              <a:t> core</a:t>
            </a:r>
            <a:r>
              <a:rPr lang="zh-CN" altLang="en-US" dirty="0"/>
              <a:t>上的线程与</a:t>
            </a:r>
            <a:r>
              <a:rPr lang="en-US" altLang="zh-CN" dirty="0"/>
              <a:t>SM</a:t>
            </a:r>
            <a:r>
              <a:rPr lang="zh-CN" altLang="en-US" dirty="0"/>
              <a:t>中的</a:t>
            </a:r>
            <a:r>
              <a:rPr lang="en-US" altLang="zh-CN" dirty="0"/>
              <a:t>shared memory</a:t>
            </a:r>
            <a:r>
              <a:rPr lang="zh-CN" altLang="en-US" dirty="0"/>
              <a:t>实现。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这便是新的几何处理阶段，由</a:t>
            </a:r>
            <a:r>
              <a:rPr lang="en-US" altLang="zh-CN" dirty="0"/>
              <a:t>Task Shader</a:t>
            </a:r>
            <a:r>
              <a:rPr lang="zh-CN" altLang="en-US" dirty="0"/>
              <a:t>与</a:t>
            </a:r>
            <a:r>
              <a:rPr lang="en-US" altLang="zh-CN" dirty="0"/>
              <a:t>Mesh Shader</a:t>
            </a:r>
            <a:r>
              <a:rPr lang="zh-CN" altLang="en-US" dirty="0"/>
              <a:t>构成。其中</a:t>
            </a:r>
            <a:r>
              <a:rPr lang="en-US" altLang="zh-CN" dirty="0"/>
              <a:t>Task Shader</a:t>
            </a:r>
            <a:r>
              <a:rPr lang="zh-CN" altLang="en-US" dirty="0"/>
              <a:t>是一个可选阶段，</a:t>
            </a:r>
            <a:r>
              <a:rPr lang="en-US" altLang="zh-CN" dirty="0"/>
              <a:t>Task Shader</a:t>
            </a:r>
            <a:r>
              <a:rPr lang="zh-CN" altLang="en-US" dirty="0"/>
              <a:t>用于发射</a:t>
            </a:r>
            <a:r>
              <a:rPr lang="en-US" altLang="zh-CN" dirty="0"/>
              <a:t>Mesh Shader</a:t>
            </a:r>
            <a:r>
              <a:rPr lang="zh-CN" altLang="en-US" dirty="0"/>
              <a:t>（这与</a:t>
            </a:r>
            <a:r>
              <a:rPr lang="en-US" altLang="zh-CN" dirty="0"/>
              <a:t>Tessellation Control Shader</a:t>
            </a:r>
            <a:r>
              <a:rPr lang="zh-CN" altLang="en-US" dirty="0"/>
              <a:t>决定</a:t>
            </a:r>
            <a:r>
              <a:rPr lang="en-US" altLang="zh-CN" dirty="0"/>
              <a:t>Tessellation Evaluation Shader</a:t>
            </a:r>
            <a:r>
              <a:rPr lang="zh-CN" altLang="en-US" dirty="0"/>
              <a:t>的原理类似），而</a:t>
            </a:r>
            <a:r>
              <a:rPr lang="en-US" altLang="zh-CN" dirty="0"/>
              <a:t>Mesh Shader</a:t>
            </a:r>
            <a:r>
              <a:rPr lang="zh-CN" altLang="en-US" dirty="0"/>
              <a:t>则是必选阶段，</a:t>
            </a:r>
            <a:r>
              <a:rPr lang="en-US" altLang="zh-CN" dirty="0"/>
              <a:t>Mesh Shader</a:t>
            </a:r>
            <a:r>
              <a:rPr lang="zh-CN" altLang="en-US" dirty="0"/>
              <a:t>产生的图元将交给光栅器生成屏幕上的像素。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对于那些质疑</a:t>
            </a:r>
            <a:r>
              <a:rPr lang="en-US" altLang="zh-CN" dirty="0"/>
              <a:t>Task Shader</a:t>
            </a:r>
            <a:r>
              <a:rPr lang="zh-CN" altLang="en-US" dirty="0"/>
              <a:t>到</a:t>
            </a:r>
            <a:r>
              <a:rPr lang="en-US" altLang="zh-CN" dirty="0"/>
              <a:t>Mesh Shader</a:t>
            </a:r>
            <a:r>
              <a:rPr lang="zh-CN" altLang="en-US" dirty="0"/>
              <a:t>是一个低效的动态并行（</a:t>
            </a:r>
            <a:r>
              <a:rPr lang="en-US" altLang="zh-CN" dirty="0"/>
              <a:t>dynamic </a:t>
            </a:r>
            <a:r>
              <a:rPr lang="en-US" altLang="zh-CN" dirty="0" err="1"/>
              <a:t>parallism</a:t>
            </a:r>
            <a:r>
              <a:rPr lang="zh-CN" altLang="en-US" dirty="0"/>
              <a:t>）的观众。不妨想想如下的使用场景：如果一个头发渲染的场景。头发由样条曲线描述。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在传统管线中，我们需要首先使用一个</a:t>
            </a:r>
            <a:r>
              <a:rPr lang="en-US" altLang="zh-CN" dirty="0"/>
              <a:t>compute shader</a:t>
            </a:r>
            <a:r>
              <a:rPr lang="zh-CN" altLang="en-US" dirty="0"/>
              <a:t>，来根据距离、可见性等创建渲染头发的所有几何数据，并将它们写入一个分配好的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中。在工作完成后，我们需要启动渲染管线，从</a:t>
            </a:r>
            <a:r>
              <a:rPr lang="en-US" altLang="zh-CN" dirty="0"/>
              <a:t>buffer</a:t>
            </a:r>
            <a:r>
              <a:rPr lang="zh-CN" altLang="en-US" dirty="0"/>
              <a:t>中解析数据，并送入光栅器光栅化。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而对于</a:t>
            </a:r>
            <a:r>
              <a:rPr lang="en-US" altLang="zh-CN" dirty="0"/>
              <a:t>mesh shading pipeline, </a:t>
            </a:r>
            <a:r>
              <a:rPr lang="zh-CN" altLang="en-US" dirty="0"/>
              <a:t>我们只要使用一个绘制命令启动渲染管线，</a:t>
            </a:r>
            <a:r>
              <a:rPr lang="en-US" altLang="zh-CN" dirty="0"/>
              <a:t>task shader</a:t>
            </a:r>
            <a:r>
              <a:rPr lang="zh-CN" altLang="en-US" dirty="0"/>
              <a:t>和</a:t>
            </a:r>
            <a:r>
              <a:rPr lang="en-US" altLang="zh-CN" dirty="0"/>
              <a:t>mesh shader</a:t>
            </a:r>
            <a:r>
              <a:rPr lang="zh-CN" altLang="en-US" dirty="0"/>
              <a:t>会根据规则产生几何数据，并直接将它们交给光栅器光栅化。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mesh shading pipeline</a:t>
            </a:r>
            <a:r>
              <a:rPr lang="zh-CN" altLang="en-US" dirty="0"/>
              <a:t>中，我们避免了动态</a:t>
            </a:r>
            <a:r>
              <a:rPr lang="en-US" altLang="zh-CN" dirty="0"/>
              <a:t>global memory</a:t>
            </a:r>
            <a:r>
              <a:rPr lang="zh-CN" altLang="en-US" dirty="0"/>
              <a:t>的分配，并避免了需要在</a:t>
            </a:r>
            <a:r>
              <a:rPr lang="en-US" altLang="zh-CN" dirty="0"/>
              <a:t>CPU</a:t>
            </a:r>
            <a:r>
              <a:rPr lang="zh-CN" altLang="en-US" dirty="0"/>
              <a:t>端设置</a:t>
            </a:r>
            <a:r>
              <a:rPr lang="en-US" altLang="zh-CN" dirty="0" err="1"/>
              <a:t>memory_barrier</a:t>
            </a:r>
            <a:r>
              <a:rPr lang="zh-CN" altLang="en-US" dirty="0"/>
              <a:t>来同步两个</a:t>
            </a:r>
            <a:r>
              <a:rPr lang="en-US" altLang="zh-CN" dirty="0"/>
              <a:t>GPU</a:t>
            </a:r>
            <a:r>
              <a:rPr lang="zh-CN" altLang="en-US" dirty="0"/>
              <a:t>程序的运行。这是因为</a:t>
            </a:r>
            <a:r>
              <a:rPr lang="en-US" altLang="zh-CN" dirty="0"/>
              <a:t>Compute</a:t>
            </a:r>
            <a:r>
              <a:rPr lang="zh-CN" altLang="en-US" dirty="0"/>
              <a:t>管线与</a:t>
            </a:r>
            <a:r>
              <a:rPr lang="en-US" altLang="zh-CN" dirty="0"/>
              <a:t>Rendering</a:t>
            </a:r>
            <a:r>
              <a:rPr lang="zh-CN" altLang="en-US" dirty="0"/>
              <a:t>管线不一定在</a:t>
            </a:r>
            <a:r>
              <a:rPr lang="en-US" altLang="zh-CN" dirty="0"/>
              <a:t>GPU</a:t>
            </a:r>
            <a:r>
              <a:rPr lang="zh-CN" altLang="en-US" dirty="0"/>
              <a:t>的一个工作队列里。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0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年，</a:t>
            </a:r>
            <a:r>
              <a:rPr lang="en-US" altLang="zh-CN" dirty="0"/>
              <a:t>Nvidia</a:t>
            </a:r>
            <a:r>
              <a:rPr lang="zh-CN" altLang="en-US" dirty="0"/>
              <a:t>首先在</a:t>
            </a:r>
            <a:r>
              <a:rPr lang="en-US" altLang="zh-CN" dirty="0"/>
              <a:t>Turing</a:t>
            </a:r>
            <a:r>
              <a:rPr lang="zh-CN" altLang="en-US" dirty="0"/>
              <a:t>系列芯片中引入了</a:t>
            </a:r>
            <a:r>
              <a:rPr lang="en-US" altLang="zh-CN" dirty="0"/>
              <a:t>Mesh Shading Pipeline</a:t>
            </a:r>
            <a:r>
              <a:rPr lang="zh-CN" altLang="en-US" dirty="0"/>
              <a:t>。如前所述，其实</a:t>
            </a:r>
            <a:r>
              <a:rPr lang="en-US" altLang="zh-CN" dirty="0"/>
              <a:t>Mesh Shading Pipeline</a:t>
            </a:r>
            <a:r>
              <a:rPr lang="zh-CN" altLang="en-US" dirty="0"/>
              <a:t>的硬件实现并不会比原先传统管线与计算管线更为复杂，其所需要的</a:t>
            </a:r>
            <a:r>
              <a:rPr lang="en-US" altLang="zh-CN" dirty="0" err="1"/>
              <a:t>WorkGroup</a:t>
            </a:r>
            <a:r>
              <a:rPr lang="zh-CN" altLang="en-US" dirty="0"/>
              <a:t>、</a:t>
            </a:r>
            <a:r>
              <a:rPr lang="en-US" altLang="zh-CN" dirty="0"/>
              <a:t>shared memory</a:t>
            </a:r>
            <a:r>
              <a:rPr lang="zh-CN" altLang="en-US" dirty="0"/>
              <a:t>与</a:t>
            </a:r>
            <a:r>
              <a:rPr lang="en-US" altLang="zh-CN" dirty="0"/>
              <a:t>SSBO</a:t>
            </a:r>
            <a:r>
              <a:rPr lang="zh-CN" altLang="en-US" dirty="0"/>
              <a:t>的概念已由</a:t>
            </a:r>
            <a:r>
              <a:rPr lang="en-US" altLang="zh-CN" dirty="0"/>
              <a:t>Compute Shader</a:t>
            </a:r>
            <a:r>
              <a:rPr lang="zh-CN" altLang="en-US" dirty="0"/>
              <a:t>实现，由</a:t>
            </a:r>
            <a:r>
              <a:rPr lang="en-US" altLang="zh-CN" dirty="0"/>
              <a:t>Task Shader</a:t>
            </a:r>
            <a:r>
              <a:rPr lang="zh-CN" altLang="en-US" dirty="0"/>
              <a:t>发射</a:t>
            </a:r>
            <a:r>
              <a:rPr lang="en-US" altLang="zh-CN" dirty="0"/>
              <a:t>Mesh Shader</a:t>
            </a:r>
            <a:r>
              <a:rPr lang="zh-CN" altLang="en-US" dirty="0"/>
              <a:t>的做法也在</a:t>
            </a:r>
            <a:r>
              <a:rPr lang="en-US" altLang="zh-CN" dirty="0"/>
              <a:t>Tessellation Shader</a:t>
            </a:r>
            <a:r>
              <a:rPr lang="zh-CN" altLang="en-US" dirty="0"/>
              <a:t>中出现，而光栅化部分与</a:t>
            </a:r>
            <a:r>
              <a:rPr lang="en-US" altLang="zh-CN" dirty="0"/>
              <a:t>Fragment Shader</a:t>
            </a:r>
            <a:r>
              <a:rPr lang="zh-CN" altLang="en-US" dirty="0"/>
              <a:t>部分则无需更改。可见，我个人猜测，在现代图形硬件上实现</a:t>
            </a:r>
            <a:r>
              <a:rPr lang="en-US" altLang="zh-CN" dirty="0"/>
              <a:t>Mesh Shading Pipeline</a:t>
            </a:r>
            <a:r>
              <a:rPr lang="zh-CN" altLang="en-US" dirty="0"/>
              <a:t>不需要额外引入新的硬件单元。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上图列出了目前硬件对于</a:t>
            </a:r>
            <a:r>
              <a:rPr lang="en-US" altLang="zh-CN" dirty="0"/>
              <a:t>Mesh Shading Pipeline</a:t>
            </a:r>
            <a:r>
              <a:rPr lang="zh-CN" altLang="en-US" dirty="0"/>
              <a:t>的支持。</a:t>
            </a:r>
            <a:r>
              <a:rPr lang="en-US" altLang="zh-CN" dirty="0"/>
              <a:t>(</a:t>
            </a:r>
            <a:r>
              <a:rPr lang="zh-CN" altLang="en-US" dirty="0"/>
              <a:t>连</a:t>
            </a:r>
            <a:r>
              <a:rPr lang="en-US" altLang="zh-CN" dirty="0"/>
              <a:t>Intel</a:t>
            </a:r>
            <a:r>
              <a:rPr lang="zh-CN" altLang="en-US" dirty="0"/>
              <a:t>的集显都能支持）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5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在软件层面，</a:t>
            </a:r>
            <a:r>
              <a:rPr lang="en-US" altLang="zh-CN" dirty="0"/>
              <a:t>DirectX12</a:t>
            </a:r>
            <a:r>
              <a:rPr lang="zh-CN" altLang="en-US" dirty="0"/>
              <a:t>、</a:t>
            </a:r>
            <a:r>
              <a:rPr lang="en-US" altLang="zh-CN" dirty="0"/>
              <a:t>Vulkan</a:t>
            </a:r>
            <a:r>
              <a:rPr lang="zh-CN" altLang="en-US" dirty="0"/>
              <a:t>、</a:t>
            </a:r>
            <a:r>
              <a:rPr lang="en-US" altLang="zh-CN" dirty="0"/>
              <a:t>OpenGL</a:t>
            </a:r>
            <a:r>
              <a:rPr lang="zh-CN" altLang="en-US" dirty="0"/>
              <a:t>与</a:t>
            </a:r>
            <a:r>
              <a:rPr lang="en-US" altLang="zh-CN" dirty="0"/>
              <a:t>Metal</a:t>
            </a:r>
            <a:r>
              <a:rPr lang="zh-CN" altLang="en-US" dirty="0"/>
              <a:t>均推出了自己的</a:t>
            </a:r>
            <a:r>
              <a:rPr lang="en-US" altLang="zh-CN" dirty="0"/>
              <a:t>API</a:t>
            </a:r>
            <a:r>
              <a:rPr lang="zh-CN" altLang="en-US" dirty="0"/>
              <a:t>。各个不同</a:t>
            </a:r>
            <a:r>
              <a:rPr lang="en-US" altLang="zh-CN" dirty="0"/>
              <a:t>API</a:t>
            </a:r>
            <a:r>
              <a:rPr lang="zh-CN" altLang="en-US" dirty="0"/>
              <a:t>存在着细微的差异。值得指出的是</a:t>
            </a:r>
            <a:r>
              <a:rPr lang="en-US" altLang="zh-CN" dirty="0"/>
              <a:t>Vulkan</a:t>
            </a:r>
            <a:r>
              <a:rPr lang="zh-CN" altLang="en-US" dirty="0"/>
              <a:t>其实既可以开启</a:t>
            </a:r>
            <a:r>
              <a:rPr lang="en-US" altLang="zh-CN" dirty="0"/>
              <a:t>EXT</a:t>
            </a:r>
            <a:r>
              <a:rPr lang="zh-CN" altLang="en-US" dirty="0"/>
              <a:t>拓展，使用上表中</a:t>
            </a:r>
            <a:r>
              <a:rPr lang="en-US" altLang="zh-CN" dirty="0"/>
              <a:t>Vulkan</a:t>
            </a:r>
            <a:r>
              <a:rPr lang="zh-CN" altLang="en-US" dirty="0"/>
              <a:t>的</a:t>
            </a:r>
            <a:r>
              <a:rPr lang="en-US" altLang="zh-CN" dirty="0"/>
              <a:t>GLSL</a:t>
            </a:r>
            <a:r>
              <a:rPr lang="zh-CN" altLang="en-US" dirty="0"/>
              <a:t>语法，也可在装有</a:t>
            </a:r>
            <a:r>
              <a:rPr lang="en-US" altLang="zh-CN" dirty="0"/>
              <a:t>Nvidia</a:t>
            </a:r>
            <a:r>
              <a:rPr lang="zh-CN" altLang="en-US" dirty="0"/>
              <a:t>显卡的机器上开启</a:t>
            </a:r>
            <a:r>
              <a:rPr lang="en-US" altLang="zh-CN" dirty="0"/>
              <a:t>NV</a:t>
            </a:r>
            <a:r>
              <a:rPr lang="zh-CN" altLang="en-US" dirty="0"/>
              <a:t>拓展使用</a:t>
            </a:r>
            <a:r>
              <a:rPr lang="en-US" altLang="zh-CN" dirty="0"/>
              <a:t>OpenGL</a:t>
            </a:r>
            <a:r>
              <a:rPr lang="zh-CN" altLang="en-US" dirty="0"/>
              <a:t>中的</a:t>
            </a:r>
            <a:r>
              <a:rPr lang="en-US" altLang="zh-CN" dirty="0"/>
              <a:t>GLSL</a:t>
            </a:r>
            <a:r>
              <a:rPr lang="zh-CN" altLang="en-US" dirty="0"/>
              <a:t>语法。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重点讲一下</a:t>
            </a:r>
            <a:r>
              <a:rPr lang="en-US" altLang="zh-CN" dirty="0"/>
              <a:t>task shader</a:t>
            </a:r>
            <a:r>
              <a:rPr lang="zh-CN" altLang="en-US" dirty="0"/>
              <a:t>的差异与</a:t>
            </a:r>
            <a:r>
              <a:rPr lang="en-US" altLang="zh-CN" dirty="0"/>
              <a:t>OpenGL</a:t>
            </a:r>
            <a:r>
              <a:rPr lang="zh-CN" altLang="en-US" dirty="0"/>
              <a:t>含</a:t>
            </a:r>
            <a:r>
              <a:rPr lang="en-US" altLang="zh-CN" dirty="0"/>
              <a:t>NV</a:t>
            </a:r>
            <a:r>
              <a:rPr lang="zh-CN" altLang="en-US" dirty="0"/>
              <a:t>拓展的</a:t>
            </a:r>
            <a:r>
              <a:rPr lang="en-US" altLang="zh-CN" dirty="0"/>
              <a:t>GLSL</a:t>
            </a:r>
            <a:r>
              <a:rPr lang="zh-CN" altLang="en-US" dirty="0"/>
              <a:t>语法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70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CUDA</a:t>
            </a:r>
            <a:r>
              <a:rPr lang="zh-CN" altLang="en-US" dirty="0"/>
              <a:t>开发人员，以</a:t>
            </a:r>
            <a:r>
              <a:rPr lang="en-US" altLang="zh-CN" dirty="0"/>
              <a:t>CUDA</a:t>
            </a:r>
            <a:r>
              <a:rPr lang="zh-CN" altLang="en-US" dirty="0"/>
              <a:t>的术语来理解</a:t>
            </a:r>
            <a:r>
              <a:rPr lang="en-US" altLang="zh-CN" dirty="0"/>
              <a:t>Compute Shader/Mesh Shader</a:t>
            </a:r>
            <a:r>
              <a:rPr lang="zh-CN" altLang="en-US" dirty="0"/>
              <a:t>中的术语更有记忆点。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54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一个三角形的例子，从左到右分别是</a:t>
            </a:r>
            <a:r>
              <a:rPr lang="en-US" altLang="zh-CN" dirty="0"/>
              <a:t>MS</a:t>
            </a:r>
            <a:r>
              <a:rPr lang="zh-CN" altLang="en-US" dirty="0"/>
              <a:t>、</a:t>
            </a:r>
            <a:r>
              <a:rPr lang="en-US" altLang="zh-CN" dirty="0"/>
              <a:t>FS</a:t>
            </a:r>
            <a:r>
              <a:rPr lang="zh-CN" altLang="en-US" dirty="0"/>
              <a:t>、</a:t>
            </a:r>
            <a:r>
              <a:rPr lang="en-US" altLang="zh-CN" dirty="0"/>
              <a:t>Shader Compile</a:t>
            </a:r>
            <a:r>
              <a:rPr lang="zh-CN" altLang="en-US" dirty="0"/>
              <a:t>、</a:t>
            </a:r>
            <a:r>
              <a:rPr lang="en-US" altLang="zh-CN" dirty="0" err="1"/>
              <a:t>DrawCall</a:t>
            </a:r>
            <a:r>
              <a:rPr lang="en-US" altLang="zh-CN" dirty="0"/>
              <a:t> Dispatch</a:t>
            </a:r>
          </a:p>
          <a:p>
            <a:endParaRPr lang="en-US" altLang="zh-CN" dirty="0"/>
          </a:p>
          <a:p>
            <a:r>
              <a:rPr lang="zh-CN" altLang="en-US" dirty="0"/>
              <a:t>首先，我们在</a:t>
            </a:r>
            <a:r>
              <a:rPr lang="en-US" altLang="zh-CN" dirty="0"/>
              <a:t>CPU</a:t>
            </a:r>
            <a:r>
              <a:rPr lang="zh-CN" altLang="en-US" dirty="0"/>
              <a:t>端发射一个</a:t>
            </a:r>
            <a:r>
              <a:rPr lang="en-US" altLang="zh-CN" dirty="0"/>
              <a:t>Mesh Shader</a:t>
            </a:r>
            <a:r>
              <a:rPr lang="zh-CN" altLang="en-US" dirty="0"/>
              <a:t> </a:t>
            </a:r>
            <a:r>
              <a:rPr lang="en-US" altLang="zh-CN" dirty="0"/>
              <a:t>Block, </a:t>
            </a:r>
            <a:r>
              <a:rPr lang="zh-CN" altLang="en-US" dirty="0"/>
              <a:t>这个</a:t>
            </a:r>
            <a:r>
              <a:rPr lang="en-US" altLang="zh-CN" dirty="0"/>
              <a:t>Block</a:t>
            </a:r>
            <a:r>
              <a:rPr lang="zh-CN" altLang="en-US" dirty="0"/>
              <a:t>中只有一个工作的</a:t>
            </a:r>
            <a:r>
              <a:rPr lang="en-US" altLang="zh-CN" dirty="0"/>
              <a:t>thread</a:t>
            </a:r>
            <a:r>
              <a:rPr lang="zh-CN" altLang="en-US" dirty="0"/>
              <a:t>，这个</a:t>
            </a:r>
            <a:r>
              <a:rPr lang="en-US" altLang="zh-CN" dirty="0"/>
              <a:t>thread</a:t>
            </a:r>
            <a:r>
              <a:rPr lang="zh-CN" altLang="en-US" dirty="0"/>
              <a:t>负责填写一个三角形的所有信息。没有任何并行的部分。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MS</a:t>
            </a:r>
            <a:r>
              <a:rPr lang="zh-CN" altLang="en-US" dirty="0"/>
              <a:t>主要要填写</a:t>
            </a:r>
            <a:r>
              <a:rPr lang="en-US" altLang="zh-CN" dirty="0" err="1"/>
              <a:t>gl_MeshVerticesNV</a:t>
            </a:r>
            <a:r>
              <a:rPr lang="en-US" altLang="zh-CN" dirty="0"/>
              <a:t>[].</a:t>
            </a:r>
            <a:r>
              <a:rPr lang="en-US" altLang="zh-CN" dirty="0" err="1"/>
              <a:t>gl_Position</a:t>
            </a:r>
            <a:r>
              <a:rPr lang="en-US" altLang="zh-CN" dirty="0"/>
              <a:t>, </a:t>
            </a:r>
            <a:r>
              <a:rPr lang="en-US" altLang="zh-CN" dirty="0" err="1"/>
              <a:t>gl_PrimitiveIndicesNV</a:t>
            </a:r>
            <a:r>
              <a:rPr lang="zh-CN" altLang="en-US" dirty="0"/>
              <a:t>与</a:t>
            </a:r>
            <a:r>
              <a:rPr lang="en-US" altLang="zh-CN" dirty="0" err="1"/>
              <a:t>gl_PrimitiveCountNV</a:t>
            </a:r>
            <a:r>
              <a:rPr lang="zh-CN" altLang="en-US" dirty="0"/>
              <a:t>这几个变量。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82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8FEAC-9F6B-47BB-BBF1-FB05A2F58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00DB13-55CF-49D9-91A9-CE5C427BE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82EBD-FD3F-468A-910E-AE22BF9B4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CF0F7-50B4-49D1-90AE-1124BE64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2C26E4-252F-4BA1-86E7-C3E9934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2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29082-3723-471E-95D4-0C2969A7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29D417-018A-497F-9F90-8C29AE439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D7BEA1-399E-4050-953D-B75D045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111F26-8101-4AA6-8FDA-9474F1D3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6258C5-4FF2-4635-B0BB-5CC9132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45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DE0268-933C-4A11-A151-56428445F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C39A3E-AAB8-4838-BBA1-2E398EE6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23F9C-E45B-441D-B6C4-6AA15AD7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75E02-D19F-4DEB-B3E6-1E81CA0B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09487A-2846-401B-91D3-48A01DB7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6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FB55D-B70A-42DB-A412-D821D1E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79CFA-73A9-45F2-8600-E92C4CE9B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E040C-50CD-401B-AB8F-A9D34F95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89FFA-D822-4FF3-AEDF-A4B36424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3D188-0F43-43BE-A345-3777C6EB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93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80C89-A7E8-4FD0-A6F5-97B7ED5A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021D2-C1D5-46F4-BD0C-88972687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828DAF-632B-4C20-A9E4-E3692022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CB13AA-18FB-4D86-9FBC-E96071319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8A874-F2FE-4EB3-A038-E93E2875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62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5B352-F5D9-4C87-9D40-44D45D15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12F6A-2644-49F9-A2E1-C30367590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093763-42E5-4B6D-A51E-2F2A632D3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BCC3E4-6A2A-46E6-88A4-057489B5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9AA9CC-A5AD-4A03-8569-05C754F7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B822DD-5E1C-48B2-8158-0DBE9327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1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2017E-AD8A-4C77-B250-559DA4EF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A5B60C-77CA-487F-8BA2-5B3BE6001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2576C4-0000-4918-993E-CB2F217F6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14D067-2DE4-4537-9CE8-D701A2DDF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4E68C2-4DDB-445A-BEE6-8202DF4F9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314F70-8A20-447E-91ED-660D9586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B9DDAF-44D9-4632-91E1-B9A524C4A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5C1CB6-FB10-40A0-8FB1-146ED3EC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81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1F80B-9647-4B41-8A91-3B9AD733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F03F6B-CB2C-42C6-9D07-92D8A7BE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B2405A-0FF0-44B6-BFA6-A6CBB526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0B4A5-4767-4ABC-A6A5-2A9A957D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89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DF88D5-3148-459A-8EE5-68BF0170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B894-4A3D-417E-86DA-1BCD9DF67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F77CB2-A389-42D0-93CF-2EBA7CFE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4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599A9-C1D3-45C2-9F19-43FD903A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EA0D7-3220-4D4E-96B2-F52AAE6C1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10B6DE-3A18-4C61-B2C1-03B21633F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D6DDC5-CAB9-434A-9744-5DA49E39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DA03FC-3A60-40AF-8EC7-41F211A8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42BE51-8A1E-4D89-9493-5CAA13D1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13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7326-E82D-4628-9544-5190E832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37F1D7-E2E0-41CD-8DB1-E4C1EBB9F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8E02E7-7B7D-4A70-AF59-AA6401E58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151933-3559-4C49-AE15-96D33D08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22CDB1-33F4-4289-B53C-2EC2F7D0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57BC9C-28F6-468F-8268-86BFB8F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8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AAC37A-80BC-4F76-B5AA-A4B64AEA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8F4B2-8192-4C32-AB15-00CC1DD75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37B02-A87E-48CA-B065-6A03BDDE8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A03B1-ABF5-4763-BCD6-B4B5260D6B7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CAC44-17BB-4E2A-A337-EAC8A8A93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1D046-7C62-4DE1-8270-6FE62D0D3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meshshading.vzout.com/mesh_shading.pdf" TargetMode="External"/><Relationship Id="rId13" Type="http://schemas.openxmlformats.org/officeDocument/2006/relationships/hyperlink" Target="https://chaoticbob.github.io/2024/01/26/mesh-shading-part-3.html" TargetMode="External"/><Relationship Id="rId18" Type="http://schemas.openxmlformats.org/officeDocument/2006/relationships/hyperlink" Target="https://github.com/nvpro-samples/gl_vk_meshlet_cadscene" TargetMode="External"/><Relationship Id="rId3" Type="http://schemas.openxmlformats.org/officeDocument/2006/relationships/hyperlink" Target="https://blog.csdn.net/weixin_42078760/article/details/80853533" TargetMode="External"/><Relationship Id="rId21" Type="http://schemas.openxmlformats.org/officeDocument/2006/relationships/hyperlink" Target="https://www.youtube.com/watch?v=OqRMNrvu6TE&amp;list=PLplnkTzzqsZS3R5DjmCQsqupu43oS9CFN&amp;index=19" TargetMode="External"/><Relationship Id="rId7" Type="http://schemas.openxmlformats.org/officeDocument/2006/relationships/hyperlink" Target="https://www.khronos.org/blog/mesh-shading-for-vulkan" TargetMode="External"/><Relationship Id="rId12" Type="http://schemas.openxmlformats.org/officeDocument/2006/relationships/hyperlink" Target="https://chaoticbob.github.io/2024/01/25/mesh-shading-part-2.html" TargetMode="External"/><Relationship Id="rId17" Type="http://schemas.openxmlformats.org/officeDocument/2006/relationships/hyperlink" Target="https://chaoticbob.github.io/2024/02/25/mesh-shading-part-7.html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chaoticbob.github.io/2024/02/22/mesh-shading-part-6.html" TargetMode="External"/><Relationship Id="rId20" Type="http://schemas.openxmlformats.org/officeDocument/2006/relationships/hyperlink" Target="https://www.youtube.com/watch?v=CFXKTXtil3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liran2019/article/details/115618046" TargetMode="External"/><Relationship Id="rId11" Type="http://schemas.openxmlformats.org/officeDocument/2006/relationships/hyperlink" Target="https://chaoticbob.github.io/2024/01/24/mesh-shading-part-1.html" TargetMode="External"/><Relationship Id="rId5" Type="http://schemas.openxmlformats.org/officeDocument/2006/relationships/hyperlink" Target="https://github.com/KhronosGroup/GLSL/blob/main/extensions/khr/GL_KHR_shader_subgroup.txt" TargetMode="External"/><Relationship Id="rId15" Type="http://schemas.openxmlformats.org/officeDocument/2006/relationships/hyperlink" Target="https://chaoticbob.github.io/2024/02/21/mesh-shading-part-5.html" TargetMode="External"/><Relationship Id="rId10" Type="http://schemas.openxmlformats.org/officeDocument/2006/relationships/hyperlink" Target="https://www.geeks3d.com/20200519/introduction-to-mesh-shaders-opengl-and-vulkan/" TargetMode="External"/><Relationship Id="rId19" Type="http://schemas.openxmlformats.org/officeDocument/2006/relationships/hyperlink" Target="https://developer.apple.com/metal/Metal-Shading-Language-Specification.pdf" TargetMode="External"/><Relationship Id="rId4" Type="http://schemas.openxmlformats.org/officeDocument/2006/relationships/hyperlink" Target="https://github.com/KhronosGroup/GLSL/blob/main/extensions/nv/GLSL_NV_mesh_shader.txt" TargetMode="External"/><Relationship Id="rId9" Type="http://schemas.openxmlformats.org/officeDocument/2006/relationships/hyperlink" Target="https://developer.nvidia.com/blog/introduction-turing-mesh-shaders/" TargetMode="External"/><Relationship Id="rId14" Type="http://schemas.openxmlformats.org/officeDocument/2006/relationships/hyperlink" Target="https://chaoticbob.github.io/2024/01/27/mesh-shading-part-4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D50CA56C-E4A6-413B-8DAD-588C1CA92093}"/>
              </a:ext>
            </a:extLst>
          </p:cNvPr>
          <p:cNvSpPr txBox="1">
            <a:spLocks/>
          </p:cNvSpPr>
          <p:nvPr/>
        </p:nvSpPr>
        <p:spPr>
          <a:xfrm>
            <a:off x="1524000" y="139192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Shading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729C6FA9-216F-4653-ABD2-201EC6FFD83A}"/>
              </a:ext>
            </a:extLst>
          </p:cNvPr>
          <p:cNvSpPr txBox="1">
            <a:spLocks/>
          </p:cNvSpPr>
          <p:nvPr/>
        </p:nvSpPr>
        <p:spPr>
          <a:xfrm>
            <a:off x="1524000" y="4226560"/>
            <a:ext cx="9144000" cy="103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Yang Yun, 2024/11/06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102E915-A50F-4350-9BD4-D031C509FA40}"/>
              </a:ext>
            </a:extLst>
          </p:cNvPr>
          <p:cNvCxnSpPr/>
          <p:nvPr/>
        </p:nvCxnSpPr>
        <p:spPr>
          <a:xfrm>
            <a:off x="1275080" y="1391920"/>
            <a:ext cx="38760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8D9C3D5-A7CE-4B58-8A13-BD66A49603E9}"/>
              </a:ext>
            </a:extLst>
          </p:cNvPr>
          <p:cNvCxnSpPr/>
          <p:nvPr/>
        </p:nvCxnSpPr>
        <p:spPr>
          <a:xfrm>
            <a:off x="7010400" y="1391920"/>
            <a:ext cx="40335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6791F38-F6B0-4C75-917D-C6BE9FF32160}"/>
              </a:ext>
            </a:extLst>
          </p:cNvPr>
          <p:cNvSpPr txBox="1"/>
          <p:nvPr/>
        </p:nvSpPr>
        <p:spPr>
          <a:xfrm>
            <a:off x="5394526" y="120725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08D1CDD-9283-44A7-86C9-27800310D964}"/>
              </a:ext>
            </a:extLst>
          </p:cNvPr>
          <p:cNvCxnSpPr/>
          <p:nvPr/>
        </p:nvCxnSpPr>
        <p:spPr>
          <a:xfrm>
            <a:off x="1590040" y="5059680"/>
            <a:ext cx="9017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Meshlet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285B2D-B8C6-42F9-8E76-818AB915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10" y="674255"/>
            <a:ext cx="3804695" cy="56988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5B48D60-A060-4DEB-BB94-905F8B89E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5029203"/>
            <a:ext cx="3573450" cy="14131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3544DE-C238-447B-BECB-ABE150E5E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" y="1031220"/>
            <a:ext cx="7372729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288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Meshlet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EC2DF9-62F6-4FA2-9A34-4E82A865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180330"/>
            <a:ext cx="5486273" cy="5169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C82271-64B1-4915-8784-228EE0DB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510" y="674255"/>
            <a:ext cx="3804695" cy="56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26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Meshlet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17BFE8-4A60-4DBA-84BD-59199A0C7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355079"/>
            <a:ext cx="5080597" cy="45092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0D097FF-1BE1-448D-A9E6-980031F1F5D1}"/>
              </a:ext>
            </a:extLst>
          </p:cNvPr>
          <p:cNvSpPr/>
          <p:nvPr/>
        </p:nvSpPr>
        <p:spPr>
          <a:xfrm>
            <a:off x="802262" y="1593478"/>
            <a:ext cx="2107196" cy="124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2D538C-F0AB-4B6A-ABDB-19FDD2445C2A}"/>
              </a:ext>
            </a:extLst>
          </p:cNvPr>
          <p:cNvSpPr/>
          <p:nvPr/>
        </p:nvSpPr>
        <p:spPr>
          <a:xfrm>
            <a:off x="802261" y="5344896"/>
            <a:ext cx="5075895" cy="519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5D255D9-5D0A-4671-BF20-5D3838CD6477}"/>
              </a:ext>
            </a:extLst>
          </p:cNvPr>
          <p:cNvCxnSpPr>
            <a:cxnSpLocks/>
          </p:cNvCxnSpPr>
          <p:nvPr/>
        </p:nvCxnSpPr>
        <p:spPr>
          <a:xfrm>
            <a:off x="6138027" y="1136073"/>
            <a:ext cx="0" cy="4927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655BC93-B5A4-4D61-AD9F-49B98D7B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338" y="1355079"/>
            <a:ext cx="5213217" cy="454233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289516F-017E-4B49-B1CC-203BBB16943A}"/>
              </a:ext>
            </a:extLst>
          </p:cNvPr>
          <p:cNvSpPr/>
          <p:nvPr/>
        </p:nvSpPr>
        <p:spPr>
          <a:xfrm>
            <a:off x="7009098" y="2937164"/>
            <a:ext cx="3991412" cy="401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20950D-A8AF-414F-BEBD-60B77195BB8B}"/>
              </a:ext>
            </a:extLst>
          </p:cNvPr>
          <p:cNvSpPr/>
          <p:nvPr/>
        </p:nvSpPr>
        <p:spPr>
          <a:xfrm>
            <a:off x="7009097" y="4424220"/>
            <a:ext cx="4624457" cy="401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346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BV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40E49F-32E4-4965-90BB-A4D7A517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93" y="674256"/>
            <a:ext cx="4227195" cy="55972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A88DAA-D84A-4A56-B577-5771A192A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1117600"/>
            <a:ext cx="4934358" cy="569883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935B649-1B5B-49A0-9DF1-427C55107983}"/>
              </a:ext>
            </a:extLst>
          </p:cNvPr>
          <p:cNvSpPr/>
          <p:nvPr/>
        </p:nvSpPr>
        <p:spPr>
          <a:xfrm>
            <a:off x="1171717" y="3312896"/>
            <a:ext cx="4365484" cy="26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C75D17-EDDD-4277-86B9-C6EE0D38D796}"/>
              </a:ext>
            </a:extLst>
          </p:cNvPr>
          <p:cNvSpPr/>
          <p:nvPr/>
        </p:nvSpPr>
        <p:spPr>
          <a:xfrm>
            <a:off x="728370" y="1103746"/>
            <a:ext cx="4748793" cy="26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DBA86D-0C6E-45A2-8EB0-B594C967CE7C}"/>
              </a:ext>
            </a:extLst>
          </p:cNvPr>
          <p:cNvSpPr/>
          <p:nvPr/>
        </p:nvSpPr>
        <p:spPr>
          <a:xfrm>
            <a:off x="1194806" y="5522046"/>
            <a:ext cx="4402429" cy="375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186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Introduction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E8F7AE8D-CE0A-41F2-B30D-38E5BD98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305" r="12291"/>
          <a:stretch/>
        </p:blipFill>
        <p:spPr>
          <a:xfrm>
            <a:off x="6260124" y="1355079"/>
            <a:ext cx="5622778" cy="3146311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294734-61D6-485B-B574-D0617121A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1355079"/>
            <a:ext cx="3982258" cy="3030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8D5D3A-7433-42AD-B772-CDF2837B8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1" y="4709360"/>
            <a:ext cx="2513676" cy="139520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522C65E-342F-4D3E-B09E-5FFE6EA74586}"/>
              </a:ext>
            </a:extLst>
          </p:cNvPr>
          <p:cNvSpPr/>
          <p:nvPr/>
        </p:nvSpPr>
        <p:spPr>
          <a:xfrm>
            <a:off x="797561" y="1691914"/>
            <a:ext cx="3682076" cy="672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1337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2486C63-C706-4500-9D7A-357C1FE5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10" y="674255"/>
            <a:ext cx="3804695" cy="56988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FB438C-9886-4010-8EB3-C907662B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45" y="4563972"/>
            <a:ext cx="3057314" cy="18783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Meshlet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F355E2-D30B-430C-AD5F-8FE899302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" y="1201207"/>
            <a:ext cx="4500657" cy="54859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9A45E75-AC25-44A5-9BE2-17806055D7DA}"/>
              </a:ext>
            </a:extLst>
          </p:cNvPr>
          <p:cNvSpPr/>
          <p:nvPr/>
        </p:nvSpPr>
        <p:spPr>
          <a:xfrm>
            <a:off x="756080" y="3003478"/>
            <a:ext cx="284148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BA3C78-09F1-4551-A6CB-475A1BE87117}"/>
              </a:ext>
            </a:extLst>
          </p:cNvPr>
          <p:cNvSpPr/>
          <p:nvPr/>
        </p:nvSpPr>
        <p:spPr>
          <a:xfrm>
            <a:off x="1167097" y="4583692"/>
            <a:ext cx="3169375" cy="283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E2E6E3-3039-4445-ACB4-F11F84842EDB}"/>
              </a:ext>
            </a:extLst>
          </p:cNvPr>
          <p:cNvSpPr/>
          <p:nvPr/>
        </p:nvSpPr>
        <p:spPr>
          <a:xfrm>
            <a:off x="1180955" y="4966999"/>
            <a:ext cx="3280209" cy="36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B6EEC8-A4C3-4985-9B1D-E56077C509BA}"/>
              </a:ext>
            </a:extLst>
          </p:cNvPr>
          <p:cNvSpPr/>
          <p:nvPr/>
        </p:nvSpPr>
        <p:spPr>
          <a:xfrm>
            <a:off x="1167097" y="6192107"/>
            <a:ext cx="2231885" cy="250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BED7248-D26A-4DB9-B308-1E05528C0886}"/>
              </a:ext>
            </a:extLst>
          </p:cNvPr>
          <p:cNvCxnSpPr>
            <a:cxnSpLocks/>
          </p:cNvCxnSpPr>
          <p:nvPr/>
        </p:nvCxnSpPr>
        <p:spPr>
          <a:xfrm>
            <a:off x="5612338" y="5832764"/>
            <a:ext cx="2189099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E9DB3D3-0892-401A-B927-EE465E9C8FB5}"/>
              </a:ext>
            </a:extLst>
          </p:cNvPr>
          <p:cNvSpPr/>
          <p:nvPr/>
        </p:nvSpPr>
        <p:spPr>
          <a:xfrm>
            <a:off x="5612338" y="6303818"/>
            <a:ext cx="1963931" cy="138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16EF37A-466D-4A83-B79A-FB1E99257F83}"/>
              </a:ext>
            </a:extLst>
          </p:cNvPr>
          <p:cNvCxnSpPr>
            <a:cxnSpLocks/>
          </p:cNvCxnSpPr>
          <p:nvPr/>
        </p:nvCxnSpPr>
        <p:spPr>
          <a:xfrm>
            <a:off x="5090403" y="4327236"/>
            <a:ext cx="0" cy="2359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ADF9C0E-8723-4A72-86E6-03504435BCDE}"/>
              </a:ext>
            </a:extLst>
          </p:cNvPr>
          <p:cNvSpPr/>
          <p:nvPr/>
        </p:nvSpPr>
        <p:spPr>
          <a:xfrm>
            <a:off x="5369424" y="4521200"/>
            <a:ext cx="3123536" cy="578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1454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Meshlet2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BA6519-1BBF-47CE-A7FE-F9785283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114616"/>
            <a:ext cx="5934419" cy="55494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6B9E0DE-0963-4A48-9171-CAFC16EE67A7}"/>
              </a:ext>
            </a:extLst>
          </p:cNvPr>
          <p:cNvSpPr/>
          <p:nvPr/>
        </p:nvSpPr>
        <p:spPr>
          <a:xfrm>
            <a:off x="1287171" y="3167390"/>
            <a:ext cx="5496938" cy="947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7407D78-07A1-443A-B7B2-F087B8B20136}"/>
              </a:ext>
            </a:extLst>
          </p:cNvPr>
          <p:cNvCxnSpPr/>
          <p:nvPr/>
        </p:nvCxnSpPr>
        <p:spPr>
          <a:xfrm>
            <a:off x="1287171" y="4359564"/>
            <a:ext cx="90184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287CFAB-12ED-4CF4-B739-34E0C49A6328}"/>
              </a:ext>
            </a:extLst>
          </p:cNvPr>
          <p:cNvCxnSpPr>
            <a:cxnSpLocks/>
          </p:cNvCxnSpPr>
          <p:nvPr/>
        </p:nvCxnSpPr>
        <p:spPr>
          <a:xfrm>
            <a:off x="1439571" y="4511964"/>
            <a:ext cx="4199229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988630F-0FA7-4B3C-95E7-8526775BB9AD}"/>
              </a:ext>
            </a:extLst>
          </p:cNvPr>
          <p:cNvCxnSpPr>
            <a:cxnSpLocks/>
          </p:cNvCxnSpPr>
          <p:nvPr/>
        </p:nvCxnSpPr>
        <p:spPr>
          <a:xfrm>
            <a:off x="1310266" y="4678221"/>
            <a:ext cx="12930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B6DB254-97F3-4A33-AF32-90EC420007F9}"/>
              </a:ext>
            </a:extLst>
          </p:cNvPr>
          <p:cNvCxnSpPr>
            <a:cxnSpLocks/>
          </p:cNvCxnSpPr>
          <p:nvPr/>
        </p:nvCxnSpPr>
        <p:spPr>
          <a:xfrm>
            <a:off x="1287171" y="4987636"/>
            <a:ext cx="489657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B8F3A64-BCC5-4265-8F66-1E29364AF2B1}"/>
              </a:ext>
            </a:extLst>
          </p:cNvPr>
          <p:cNvSpPr/>
          <p:nvPr/>
        </p:nvSpPr>
        <p:spPr>
          <a:xfrm>
            <a:off x="7675418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2B0491-7655-4D40-B23C-BE0793FF8F12}"/>
              </a:ext>
            </a:extLst>
          </p:cNvPr>
          <p:cNvSpPr/>
          <p:nvPr/>
        </p:nvSpPr>
        <p:spPr>
          <a:xfrm>
            <a:off x="8067963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C36E28-226D-4873-9DF5-5492754A8374}"/>
              </a:ext>
            </a:extLst>
          </p:cNvPr>
          <p:cNvSpPr/>
          <p:nvPr/>
        </p:nvSpPr>
        <p:spPr>
          <a:xfrm>
            <a:off x="8460508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621D71-FB58-41E9-BE30-720F83E39574}"/>
              </a:ext>
            </a:extLst>
          </p:cNvPr>
          <p:cNvSpPr/>
          <p:nvPr/>
        </p:nvSpPr>
        <p:spPr>
          <a:xfrm>
            <a:off x="8853053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2B835B1-25EF-4D89-8E6B-AF8C74D1581E}"/>
              </a:ext>
            </a:extLst>
          </p:cNvPr>
          <p:cNvSpPr/>
          <p:nvPr/>
        </p:nvSpPr>
        <p:spPr>
          <a:xfrm>
            <a:off x="9245598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F10CAC-16B6-4076-B3F7-06231804CF0B}"/>
              </a:ext>
            </a:extLst>
          </p:cNvPr>
          <p:cNvSpPr/>
          <p:nvPr/>
        </p:nvSpPr>
        <p:spPr>
          <a:xfrm>
            <a:off x="9638143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55F298A-B423-40BA-9A53-1C0BA7C51349}"/>
              </a:ext>
            </a:extLst>
          </p:cNvPr>
          <p:cNvSpPr/>
          <p:nvPr/>
        </p:nvSpPr>
        <p:spPr>
          <a:xfrm>
            <a:off x="10030688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A993F4-14BF-4BBE-BDE9-310CF7DF69CC}"/>
              </a:ext>
            </a:extLst>
          </p:cNvPr>
          <p:cNvSpPr/>
          <p:nvPr/>
        </p:nvSpPr>
        <p:spPr>
          <a:xfrm>
            <a:off x="10423233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81E0BE-8C99-4283-A5F9-855D10442086}"/>
              </a:ext>
            </a:extLst>
          </p:cNvPr>
          <p:cNvSpPr/>
          <p:nvPr/>
        </p:nvSpPr>
        <p:spPr>
          <a:xfrm>
            <a:off x="7088241" y="157480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EEFA7BE-B9A4-46C3-BDE2-CDE2AD4AA922}"/>
              </a:ext>
            </a:extLst>
          </p:cNvPr>
          <p:cNvSpPr/>
          <p:nvPr/>
        </p:nvSpPr>
        <p:spPr>
          <a:xfrm>
            <a:off x="7649349" y="157480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E6F0EC5-F0F5-4997-B7B0-F05E9494C31C}"/>
              </a:ext>
            </a:extLst>
          </p:cNvPr>
          <p:cNvSpPr/>
          <p:nvPr/>
        </p:nvSpPr>
        <p:spPr>
          <a:xfrm>
            <a:off x="8215746" y="1570180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307427-C7CF-4ABA-9F68-F46EBDED1BBF}"/>
              </a:ext>
            </a:extLst>
          </p:cNvPr>
          <p:cNvSpPr/>
          <p:nvPr/>
        </p:nvSpPr>
        <p:spPr>
          <a:xfrm>
            <a:off x="8764642" y="1570179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3A86E7E-1D39-4952-8932-73038D7B2885}"/>
              </a:ext>
            </a:extLst>
          </p:cNvPr>
          <p:cNvSpPr/>
          <p:nvPr/>
        </p:nvSpPr>
        <p:spPr>
          <a:xfrm>
            <a:off x="9326413" y="157018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F11A53C-6E48-454B-A192-CB1EA38CEDE2}"/>
              </a:ext>
            </a:extLst>
          </p:cNvPr>
          <p:cNvSpPr/>
          <p:nvPr/>
        </p:nvSpPr>
        <p:spPr>
          <a:xfrm>
            <a:off x="9882239" y="1570181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9223965-485A-4DC0-A149-D776EE39E75A}"/>
              </a:ext>
            </a:extLst>
          </p:cNvPr>
          <p:cNvSpPr/>
          <p:nvPr/>
        </p:nvSpPr>
        <p:spPr>
          <a:xfrm>
            <a:off x="10432462" y="1570181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F6AFD5-CE66-459F-88DA-DB1224C2233D}"/>
              </a:ext>
            </a:extLst>
          </p:cNvPr>
          <p:cNvSpPr/>
          <p:nvPr/>
        </p:nvSpPr>
        <p:spPr>
          <a:xfrm>
            <a:off x="10982685" y="1570181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EF84934-5BF5-4E54-8986-3A6CF7E2DB08}"/>
              </a:ext>
            </a:extLst>
          </p:cNvPr>
          <p:cNvCxnSpPr>
            <a:stCxn id="34" idx="2"/>
            <a:endCxn id="18" idx="0"/>
          </p:cNvCxnSpPr>
          <p:nvPr/>
        </p:nvCxnSpPr>
        <p:spPr>
          <a:xfrm>
            <a:off x="7284514" y="1967347"/>
            <a:ext cx="587177" cy="10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A97392B-288C-440B-837B-1037634593BE}"/>
              </a:ext>
            </a:extLst>
          </p:cNvPr>
          <p:cNvCxnSpPr>
            <a:cxnSpLocks/>
            <a:stCxn id="35" idx="2"/>
            <a:endCxn id="19" idx="0"/>
          </p:cNvCxnSpPr>
          <p:nvPr/>
        </p:nvCxnSpPr>
        <p:spPr>
          <a:xfrm>
            <a:off x="7845622" y="1967347"/>
            <a:ext cx="418614" cy="10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A0DE1B3-514C-4191-BFA1-EB67FA917D03}"/>
              </a:ext>
            </a:extLst>
          </p:cNvPr>
          <p:cNvCxnSpPr>
            <a:cxnSpLocks/>
            <a:stCxn id="36" idx="2"/>
            <a:endCxn id="20" idx="0"/>
          </p:cNvCxnSpPr>
          <p:nvPr/>
        </p:nvCxnSpPr>
        <p:spPr>
          <a:xfrm>
            <a:off x="8412019" y="1962725"/>
            <a:ext cx="244762" cy="109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2229EB3-1E93-4C60-BDEB-2A3D157958D7}"/>
              </a:ext>
            </a:extLst>
          </p:cNvPr>
          <p:cNvCxnSpPr>
            <a:cxnSpLocks/>
            <a:stCxn id="37" idx="2"/>
            <a:endCxn id="21" idx="0"/>
          </p:cNvCxnSpPr>
          <p:nvPr/>
        </p:nvCxnSpPr>
        <p:spPr>
          <a:xfrm>
            <a:off x="8960915" y="1962724"/>
            <a:ext cx="88411" cy="109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62DF076-4F9E-48F7-AF65-4CD19CDE9573}"/>
              </a:ext>
            </a:extLst>
          </p:cNvPr>
          <p:cNvCxnSpPr>
            <a:cxnSpLocks/>
            <a:stCxn id="41" idx="2"/>
            <a:endCxn id="25" idx="0"/>
          </p:cNvCxnSpPr>
          <p:nvPr/>
        </p:nvCxnSpPr>
        <p:spPr>
          <a:xfrm flipH="1">
            <a:off x="10619506" y="1962726"/>
            <a:ext cx="559452" cy="10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A2E503F-B282-48BD-81E8-9F3F79AD904D}"/>
              </a:ext>
            </a:extLst>
          </p:cNvPr>
          <p:cNvCxnSpPr>
            <a:cxnSpLocks/>
            <a:stCxn id="40" idx="2"/>
            <a:endCxn id="24" idx="0"/>
          </p:cNvCxnSpPr>
          <p:nvPr/>
        </p:nvCxnSpPr>
        <p:spPr>
          <a:xfrm flipH="1">
            <a:off x="10226961" y="1962726"/>
            <a:ext cx="401774" cy="10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A1A4046-1135-4542-9259-30C50D77B7BE}"/>
              </a:ext>
            </a:extLst>
          </p:cNvPr>
          <p:cNvCxnSpPr>
            <a:cxnSpLocks/>
            <a:stCxn id="39" idx="2"/>
            <a:endCxn id="23" idx="0"/>
          </p:cNvCxnSpPr>
          <p:nvPr/>
        </p:nvCxnSpPr>
        <p:spPr>
          <a:xfrm flipH="1">
            <a:off x="9834416" y="1962726"/>
            <a:ext cx="244096" cy="10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CEA2322-6D77-4A94-97DF-45B9FA9409EF}"/>
              </a:ext>
            </a:extLst>
          </p:cNvPr>
          <p:cNvCxnSpPr>
            <a:cxnSpLocks/>
            <a:stCxn id="38" idx="2"/>
            <a:endCxn id="22" idx="0"/>
          </p:cNvCxnSpPr>
          <p:nvPr/>
        </p:nvCxnSpPr>
        <p:spPr>
          <a:xfrm flipH="1">
            <a:off x="9441871" y="1962727"/>
            <a:ext cx="80815" cy="1099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549FC448-2139-42D8-B4A7-4E19A277E3A0}"/>
              </a:ext>
            </a:extLst>
          </p:cNvPr>
          <p:cNvSpPr txBox="1"/>
          <p:nvPr/>
        </p:nvSpPr>
        <p:spPr>
          <a:xfrm>
            <a:off x="8397449" y="229997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subgroupBallot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14D4D33-0346-42BD-9689-C35DD01E1067}"/>
              </a:ext>
            </a:extLst>
          </p:cNvPr>
          <p:cNvSpPr/>
          <p:nvPr/>
        </p:nvSpPr>
        <p:spPr>
          <a:xfrm>
            <a:off x="7088241" y="4463473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36792AD-817E-426F-B1FE-CA7A81D5C65C}"/>
              </a:ext>
            </a:extLst>
          </p:cNvPr>
          <p:cNvSpPr/>
          <p:nvPr/>
        </p:nvSpPr>
        <p:spPr>
          <a:xfrm>
            <a:off x="7649349" y="4463473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49A3483-BA1C-4648-9910-6B0C896B604D}"/>
              </a:ext>
            </a:extLst>
          </p:cNvPr>
          <p:cNvSpPr/>
          <p:nvPr/>
        </p:nvSpPr>
        <p:spPr>
          <a:xfrm>
            <a:off x="8215746" y="4458851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EF17A57-F768-4900-94FD-2F2CA281E2F2}"/>
              </a:ext>
            </a:extLst>
          </p:cNvPr>
          <p:cNvSpPr/>
          <p:nvPr/>
        </p:nvSpPr>
        <p:spPr>
          <a:xfrm>
            <a:off x="8764642" y="4458850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2C8BF3C-D97C-4406-8E53-44A0E8677E2A}"/>
              </a:ext>
            </a:extLst>
          </p:cNvPr>
          <p:cNvSpPr/>
          <p:nvPr/>
        </p:nvSpPr>
        <p:spPr>
          <a:xfrm>
            <a:off x="9326413" y="4458853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9A521D3-B222-4A2B-806F-9716039C731B}"/>
              </a:ext>
            </a:extLst>
          </p:cNvPr>
          <p:cNvSpPr/>
          <p:nvPr/>
        </p:nvSpPr>
        <p:spPr>
          <a:xfrm>
            <a:off x="9882239" y="445885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21CC02B-F81E-4530-AC1F-E89FC73E77C9}"/>
              </a:ext>
            </a:extLst>
          </p:cNvPr>
          <p:cNvSpPr/>
          <p:nvPr/>
        </p:nvSpPr>
        <p:spPr>
          <a:xfrm>
            <a:off x="10432462" y="445885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10E11E7-3979-4EE8-94CC-2FE098166AE4}"/>
              </a:ext>
            </a:extLst>
          </p:cNvPr>
          <p:cNvSpPr/>
          <p:nvPr/>
        </p:nvSpPr>
        <p:spPr>
          <a:xfrm>
            <a:off x="10982685" y="445885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8E55826-6510-4209-8355-5A619BAFCFD5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7284514" y="3449782"/>
            <a:ext cx="1963375" cy="1013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F8C539-6839-4E54-BC76-54A7712D1182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7845622" y="3449782"/>
            <a:ext cx="1405755" cy="1013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DA125B2A-5CF9-43BF-A661-920942E51C2A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412019" y="3449782"/>
            <a:ext cx="838199" cy="100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EC20D0B-AC6B-4558-A9A4-5352761D86B5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8960915" y="3454401"/>
            <a:ext cx="283524" cy="1004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F145B944-EEEB-4DF7-B922-DFDD258823D3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9235210" y="3454400"/>
            <a:ext cx="287476" cy="100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7642A77-2EC5-46B7-AD08-03FC684184A6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9235210" y="3454399"/>
            <a:ext cx="843302" cy="100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7D8CDFAA-F996-47C8-921B-9D73441BDE02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9249048" y="3452091"/>
            <a:ext cx="1379687" cy="100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41D97C96-DCF4-4780-965A-89B46824708E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9242626" y="3449781"/>
            <a:ext cx="1936332" cy="1009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8FD230C8-CB4F-4ADF-B173-B18FF5725272}"/>
              </a:ext>
            </a:extLst>
          </p:cNvPr>
          <p:cNvSpPr txBox="1"/>
          <p:nvPr/>
        </p:nvSpPr>
        <p:spPr>
          <a:xfrm>
            <a:off x="7537682" y="3842326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subgroupBallotExclusiveBitCount</a:t>
            </a:r>
            <a:endParaRPr lang="zh-CN" altLang="en-US" dirty="0"/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BE9D7BF7-5D86-4F24-9087-CC97386A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59" y="5410525"/>
            <a:ext cx="3919428" cy="909122"/>
          </a:xfrm>
          <a:prstGeom prst="rect">
            <a:avLst/>
          </a:prstGeom>
        </p:spPr>
      </p:pic>
      <p:sp>
        <p:nvSpPr>
          <p:cNvPr id="118" name="矩形 117">
            <a:extLst>
              <a:ext uri="{FF2B5EF4-FFF2-40B4-BE49-F238E27FC236}">
                <a16:creationId xmlns:a16="http://schemas.microsoft.com/office/drawing/2014/main" id="{AC31AC42-6492-493A-B3CD-E8EDCCA90212}"/>
              </a:ext>
            </a:extLst>
          </p:cNvPr>
          <p:cNvSpPr/>
          <p:nvPr/>
        </p:nvSpPr>
        <p:spPr>
          <a:xfrm>
            <a:off x="7085946" y="5950527"/>
            <a:ext cx="3926341" cy="392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8539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84D7BA-97F5-46B0-ACCB-D0A3665B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97" y="1183418"/>
            <a:ext cx="3226243" cy="32782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Instancing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39E04B-8186-4D86-ADEE-07FFA2E82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1183418"/>
            <a:ext cx="5430342" cy="50234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059FC7-EF83-438C-9913-ABFAECF8D844}"/>
              </a:ext>
            </a:extLst>
          </p:cNvPr>
          <p:cNvSpPr/>
          <p:nvPr/>
        </p:nvSpPr>
        <p:spPr>
          <a:xfrm>
            <a:off x="968516" y="1306262"/>
            <a:ext cx="1197411" cy="13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5E5E7C-B018-4104-A726-38B1E0925036}"/>
              </a:ext>
            </a:extLst>
          </p:cNvPr>
          <p:cNvSpPr/>
          <p:nvPr/>
        </p:nvSpPr>
        <p:spPr>
          <a:xfrm>
            <a:off x="968516" y="2576262"/>
            <a:ext cx="5259386" cy="310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AE61DB-CC86-4AF1-BF95-68C25AF85046}"/>
              </a:ext>
            </a:extLst>
          </p:cNvPr>
          <p:cNvSpPr/>
          <p:nvPr/>
        </p:nvSpPr>
        <p:spPr>
          <a:xfrm>
            <a:off x="1227134" y="5607276"/>
            <a:ext cx="2550539" cy="165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5CFB95-DCDE-4AF9-9C9C-F429A35D7EDA}"/>
              </a:ext>
            </a:extLst>
          </p:cNvPr>
          <p:cNvSpPr/>
          <p:nvPr/>
        </p:nvSpPr>
        <p:spPr>
          <a:xfrm>
            <a:off x="7318515" y="1309253"/>
            <a:ext cx="1197411" cy="13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691D68-E9DD-4535-B9DB-8122EF4F5817}"/>
              </a:ext>
            </a:extLst>
          </p:cNvPr>
          <p:cNvSpPr/>
          <p:nvPr/>
        </p:nvSpPr>
        <p:spPr>
          <a:xfrm>
            <a:off x="7102764" y="2302162"/>
            <a:ext cx="3057236" cy="274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C10D0F0-AEBD-432E-8905-2AFCC0DF5AD0}"/>
              </a:ext>
            </a:extLst>
          </p:cNvPr>
          <p:cNvCxnSpPr>
            <a:cxnSpLocks/>
          </p:cNvCxnSpPr>
          <p:nvPr/>
        </p:nvCxnSpPr>
        <p:spPr>
          <a:xfrm>
            <a:off x="6701446" y="1136073"/>
            <a:ext cx="0" cy="4927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DCB9B6-232A-4014-B31D-E880598E3B31}"/>
              </a:ext>
            </a:extLst>
          </p:cNvPr>
          <p:cNvSpPr/>
          <p:nvPr/>
        </p:nvSpPr>
        <p:spPr>
          <a:xfrm>
            <a:off x="7318515" y="3291950"/>
            <a:ext cx="3057236" cy="171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793D5F8-CE5E-41BC-8E22-8493D3DD95BC}"/>
              </a:ext>
            </a:extLst>
          </p:cNvPr>
          <p:cNvCxnSpPr>
            <a:cxnSpLocks/>
          </p:cNvCxnSpPr>
          <p:nvPr/>
        </p:nvCxnSpPr>
        <p:spPr>
          <a:xfrm>
            <a:off x="7064515" y="2087416"/>
            <a:ext cx="140523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437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012D4D-CB63-4C60-98AB-B5E707B63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04"/>
          <a:stretch/>
        </p:blipFill>
        <p:spPr>
          <a:xfrm>
            <a:off x="0" y="1058485"/>
            <a:ext cx="12192000" cy="57995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Instancing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79255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59" y="508000"/>
            <a:ext cx="606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Culling Overview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17DAB5-DF3F-40D6-81E5-3000727C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01" y="1739821"/>
            <a:ext cx="2988702" cy="3010007"/>
          </a:xfrm>
          <a:prstGeom prst="rect">
            <a:avLst/>
          </a:prstGeom>
        </p:spPr>
      </p:pic>
      <p:pic>
        <p:nvPicPr>
          <p:cNvPr id="1026" name="Picture 2" descr="Viewing frustum culling | Article about Viewing frustum culling by The ...">
            <a:extLst>
              <a:ext uri="{FF2B5EF4-FFF2-40B4-BE49-F238E27FC236}">
                <a16:creationId xmlns:a16="http://schemas.microsoft.com/office/drawing/2014/main" id="{B56EA943-963E-4066-B948-49AF19C3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59" y="1739821"/>
            <a:ext cx="3648062" cy="2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49119EE-BA72-481F-A0D8-D5853CBBF94B}"/>
              </a:ext>
            </a:extLst>
          </p:cNvPr>
          <p:cNvSpPr txBox="1"/>
          <p:nvPr/>
        </p:nvSpPr>
        <p:spPr>
          <a:xfrm>
            <a:off x="1754205" y="5348631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Frustum Culling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63D592-C3F7-4748-9528-7C157A07D620}"/>
              </a:ext>
            </a:extLst>
          </p:cNvPr>
          <p:cNvSpPr txBox="1"/>
          <p:nvPr/>
        </p:nvSpPr>
        <p:spPr>
          <a:xfrm>
            <a:off x="5554313" y="535709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Backface</a:t>
            </a:r>
            <a:r>
              <a:rPr lang="en-US" altLang="zh-CN" dirty="0"/>
              <a:t> Culling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792E0CD-6084-4FAC-8533-AD29DF24ACDE}"/>
              </a:ext>
            </a:extLst>
          </p:cNvPr>
          <p:cNvSpPr/>
          <p:nvPr/>
        </p:nvSpPr>
        <p:spPr>
          <a:xfrm>
            <a:off x="9176156" y="2034150"/>
            <a:ext cx="1155777" cy="115577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8AEF0-34AB-40F0-A28B-D6B887E187B7}"/>
              </a:ext>
            </a:extLst>
          </p:cNvPr>
          <p:cNvSpPr/>
          <p:nvPr/>
        </p:nvSpPr>
        <p:spPr>
          <a:xfrm>
            <a:off x="9686738" y="2544732"/>
            <a:ext cx="134611" cy="1346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C046B1B-EE75-4676-AE91-2D53B09C1CEC}"/>
              </a:ext>
            </a:extLst>
          </p:cNvPr>
          <p:cNvSpPr/>
          <p:nvPr/>
        </p:nvSpPr>
        <p:spPr>
          <a:xfrm>
            <a:off x="10331931" y="2034148"/>
            <a:ext cx="1155777" cy="115577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58B680E-6CBE-4FD1-B942-150A8618247B}"/>
              </a:ext>
            </a:extLst>
          </p:cNvPr>
          <p:cNvSpPr/>
          <p:nvPr/>
        </p:nvSpPr>
        <p:spPr>
          <a:xfrm>
            <a:off x="10842513" y="2544730"/>
            <a:ext cx="134611" cy="1346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40767CC-463A-40E5-AB3C-A1845D5AF691}"/>
              </a:ext>
            </a:extLst>
          </p:cNvPr>
          <p:cNvSpPr/>
          <p:nvPr/>
        </p:nvSpPr>
        <p:spPr>
          <a:xfrm>
            <a:off x="9176156" y="3189925"/>
            <a:ext cx="1155777" cy="115577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84AA7C9-5C40-4BDA-BC7C-D6E297D67A66}"/>
              </a:ext>
            </a:extLst>
          </p:cNvPr>
          <p:cNvSpPr/>
          <p:nvPr/>
        </p:nvSpPr>
        <p:spPr>
          <a:xfrm>
            <a:off x="9686738" y="3700507"/>
            <a:ext cx="134611" cy="1346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88EDD21-9896-4021-9BAA-C7C7F6980B18}"/>
              </a:ext>
            </a:extLst>
          </p:cNvPr>
          <p:cNvSpPr/>
          <p:nvPr/>
        </p:nvSpPr>
        <p:spPr>
          <a:xfrm>
            <a:off x="10331931" y="3189923"/>
            <a:ext cx="1155777" cy="115577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DE444A9-F7E4-487E-84A8-7CA66270178F}"/>
              </a:ext>
            </a:extLst>
          </p:cNvPr>
          <p:cNvSpPr/>
          <p:nvPr/>
        </p:nvSpPr>
        <p:spPr>
          <a:xfrm>
            <a:off x="10842513" y="3700505"/>
            <a:ext cx="134611" cy="1346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BA917E42-9CFE-49B0-B879-133C69586834}"/>
              </a:ext>
            </a:extLst>
          </p:cNvPr>
          <p:cNvSpPr/>
          <p:nvPr/>
        </p:nvSpPr>
        <p:spPr>
          <a:xfrm rot="2000502">
            <a:off x="9097012" y="1366829"/>
            <a:ext cx="1941581" cy="2985304"/>
          </a:xfrm>
          <a:prstGeom prst="triangl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30B3EB3-5C90-47A6-85CB-A10694BE5FB1}"/>
              </a:ext>
            </a:extLst>
          </p:cNvPr>
          <p:cNvCxnSpPr/>
          <p:nvPr/>
        </p:nvCxnSpPr>
        <p:spPr>
          <a:xfrm>
            <a:off x="11065164" y="3389745"/>
            <a:ext cx="355600" cy="226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61B240A-A81F-45C2-844D-B6833CD16B7A}"/>
              </a:ext>
            </a:extLst>
          </p:cNvPr>
          <p:cNvCxnSpPr>
            <a:cxnSpLocks/>
          </p:cNvCxnSpPr>
          <p:nvPr/>
        </p:nvCxnSpPr>
        <p:spPr>
          <a:xfrm>
            <a:off x="11071700" y="3389743"/>
            <a:ext cx="171264" cy="683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F2054E1-4202-4EF9-97A7-40B6AA60DB82}"/>
              </a:ext>
            </a:extLst>
          </p:cNvPr>
          <p:cNvCxnSpPr>
            <a:cxnSpLocks/>
          </p:cNvCxnSpPr>
          <p:nvPr/>
        </p:nvCxnSpPr>
        <p:spPr>
          <a:xfrm flipH="1">
            <a:off x="11242964" y="3616036"/>
            <a:ext cx="1778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DBF47AEF-101A-4AF7-B69D-070DEF043573}"/>
              </a:ext>
            </a:extLst>
          </p:cNvPr>
          <p:cNvSpPr/>
          <p:nvPr/>
        </p:nvSpPr>
        <p:spPr>
          <a:xfrm>
            <a:off x="11065164" y="3389743"/>
            <a:ext cx="355600" cy="68349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86F99BC-1AED-424C-BE83-E38822A0503E}"/>
              </a:ext>
            </a:extLst>
          </p:cNvPr>
          <p:cNvSpPr txBox="1"/>
          <p:nvPr/>
        </p:nvSpPr>
        <p:spPr>
          <a:xfrm>
            <a:off x="9450119" y="535709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Subpixel Culling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0755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 Pipeline – Traditional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17F575F-4046-4B2F-9AE2-27AACE0AFC95}"/>
              </a:ext>
            </a:extLst>
          </p:cNvPr>
          <p:cNvSpPr/>
          <p:nvPr/>
        </p:nvSpPr>
        <p:spPr>
          <a:xfrm>
            <a:off x="969494" y="1564146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Data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7C27239-001A-42B6-A505-0A689D81FAF1}"/>
              </a:ext>
            </a:extLst>
          </p:cNvPr>
          <p:cNvSpPr/>
          <p:nvPr/>
        </p:nvSpPr>
        <p:spPr>
          <a:xfrm>
            <a:off x="2722178" y="2601637"/>
            <a:ext cx="1777521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Tessellation Control Shader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5A44ED1-42E4-4FBE-A466-CC98C0F021BF}"/>
              </a:ext>
            </a:extLst>
          </p:cNvPr>
          <p:cNvSpPr/>
          <p:nvPr/>
        </p:nvSpPr>
        <p:spPr>
          <a:xfrm>
            <a:off x="4855693" y="2601637"/>
            <a:ext cx="1453271" cy="7033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Tessellator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A0E4E55-0F5F-4061-B220-5D1BDD04E167}"/>
              </a:ext>
            </a:extLst>
          </p:cNvPr>
          <p:cNvSpPr/>
          <p:nvPr/>
        </p:nvSpPr>
        <p:spPr>
          <a:xfrm>
            <a:off x="6644245" y="2601637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Tessellation Eval Shader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1F14D5-7C36-4FF9-B4CD-989958AF0D33}"/>
              </a:ext>
            </a:extLst>
          </p:cNvPr>
          <p:cNvSpPr/>
          <p:nvPr/>
        </p:nvSpPr>
        <p:spPr>
          <a:xfrm>
            <a:off x="2910444" y="4819256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Rasterizer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C817BF7-BEE1-4A28-A441-62068B6BB0C1}"/>
              </a:ext>
            </a:extLst>
          </p:cNvPr>
          <p:cNvSpPr/>
          <p:nvPr/>
        </p:nvSpPr>
        <p:spPr>
          <a:xfrm>
            <a:off x="4730258" y="4819256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Fragment Shader</a:t>
            </a:r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FB1DEED-89BC-4EC9-AAC7-D773A08147B7}"/>
              </a:ext>
            </a:extLst>
          </p:cNvPr>
          <p:cNvSpPr/>
          <p:nvPr/>
        </p:nvSpPr>
        <p:spPr>
          <a:xfrm>
            <a:off x="2715840" y="3758317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Geometry Shader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563BAC7-DE4A-424E-99E5-5984DF5ED50F}"/>
              </a:ext>
            </a:extLst>
          </p:cNvPr>
          <p:cNvSpPr/>
          <p:nvPr/>
        </p:nvSpPr>
        <p:spPr>
          <a:xfrm>
            <a:off x="4730258" y="1564145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</a:t>
            </a:r>
          </a:p>
          <a:p>
            <a:pPr algn="ctr"/>
            <a:r>
              <a:rPr lang="en-US" altLang="zh-CN" dirty="0"/>
              <a:t>Shader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966947E-495E-454E-8367-BC664E4C5B03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>
            <a:off x="4334405" y="1915837"/>
            <a:ext cx="3958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9F18D638-02DF-48A4-A9D5-314C05F90E14}"/>
              </a:ext>
            </a:extLst>
          </p:cNvPr>
          <p:cNvCxnSpPr>
            <a:cxnSpLocks/>
            <a:stCxn id="23" idx="3"/>
            <a:endCxn id="10" idx="0"/>
          </p:cNvCxnSpPr>
          <p:nvPr/>
        </p:nvCxnSpPr>
        <p:spPr>
          <a:xfrm flipH="1">
            <a:off x="3610939" y="1915837"/>
            <a:ext cx="2903179" cy="685800"/>
          </a:xfrm>
          <a:prstGeom prst="bentConnector4">
            <a:avLst>
              <a:gd name="adj1" fmla="val -7874"/>
              <a:gd name="adj2" fmla="val 75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8C06812-96FD-47A0-85E0-BC811AC8CDB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499699" y="2953329"/>
            <a:ext cx="3559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871D32A-27F8-4481-AF5C-5D3DBC2121D9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6308964" y="2953329"/>
            <a:ext cx="3352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CFB45AF3-2C53-4CA7-9A2F-11B97587ACBD}"/>
              </a:ext>
            </a:extLst>
          </p:cNvPr>
          <p:cNvCxnSpPr>
            <a:stCxn id="18" idx="3"/>
            <a:endCxn id="22" idx="0"/>
          </p:cNvCxnSpPr>
          <p:nvPr/>
        </p:nvCxnSpPr>
        <p:spPr>
          <a:xfrm flipH="1">
            <a:off x="3607770" y="2953329"/>
            <a:ext cx="4820335" cy="804988"/>
          </a:xfrm>
          <a:prstGeom prst="bentConnector4">
            <a:avLst>
              <a:gd name="adj1" fmla="val -4742"/>
              <a:gd name="adj2" fmla="val 718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92CD51E-B29D-42B2-B2EA-EADFFB469A1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4363715" y="5170948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D7526D9-298E-40EE-8BCE-A66FD43F6EFF}"/>
              </a:ext>
            </a:extLst>
          </p:cNvPr>
          <p:cNvSpPr/>
          <p:nvPr/>
        </p:nvSpPr>
        <p:spPr>
          <a:xfrm>
            <a:off x="6880661" y="4819256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Pixel Op</a:t>
            </a:r>
            <a:endParaRPr lang="zh-CN" altLang="en-US" dirty="0"/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BF7A2DF2-C3FF-458C-BAAD-395002EFB571}"/>
              </a:ext>
            </a:extLst>
          </p:cNvPr>
          <p:cNvCxnSpPr>
            <a:stCxn id="22" idx="3"/>
            <a:endCxn id="19" idx="0"/>
          </p:cNvCxnSpPr>
          <p:nvPr/>
        </p:nvCxnSpPr>
        <p:spPr>
          <a:xfrm flipH="1">
            <a:off x="3637080" y="4110009"/>
            <a:ext cx="862620" cy="709247"/>
          </a:xfrm>
          <a:prstGeom prst="bentConnector4">
            <a:avLst>
              <a:gd name="adj1" fmla="val -26501"/>
              <a:gd name="adj2" fmla="val 74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E471D2A-7151-4F12-A818-8DE470860323}"/>
              </a:ext>
            </a:extLst>
          </p:cNvPr>
          <p:cNvCxnSpPr>
            <a:stCxn id="20" idx="3"/>
            <a:endCxn id="35" idx="1"/>
          </p:cNvCxnSpPr>
          <p:nvPr/>
        </p:nvCxnSpPr>
        <p:spPr>
          <a:xfrm>
            <a:off x="6514118" y="5170948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 illustrations of scene representations on the Stanford Bunny ...">
            <a:extLst>
              <a:ext uri="{FF2B5EF4-FFF2-40B4-BE49-F238E27FC236}">
                <a16:creationId xmlns:a16="http://schemas.microsoft.com/office/drawing/2014/main" id="{66BA1797-8069-4A5F-BDD4-AE268BCD8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911" r="21988" b="6325"/>
          <a:stretch/>
        </p:blipFill>
        <p:spPr bwMode="auto">
          <a:xfrm>
            <a:off x="9139305" y="4473605"/>
            <a:ext cx="1447801" cy="13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B56C656-90FA-48AE-BC1B-5D8ADEF19905}"/>
              </a:ext>
            </a:extLst>
          </p:cNvPr>
          <p:cNvCxnSpPr>
            <a:stCxn id="35" idx="3"/>
            <a:endCxn id="2050" idx="1"/>
          </p:cNvCxnSpPr>
          <p:nvPr/>
        </p:nvCxnSpPr>
        <p:spPr>
          <a:xfrm>
            <a:off x="8333932" y="5170948"/>
            <a:ext cx="8053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C0E67E7-142D-4765-BD00-5C8CA5972DCC}"/>
              </a:ext>
            </a:extLst>
          </p:cNvPr>
          <p:cNvSpPr/>
          <p:nvPr/>
        </p:nvSpPr>
        <p:spPr>
          <a:xfrm>
            <a:off x="2881134" y="1564145"/>
            <a:ext cx="1453271" cy="7033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Assembly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D3A0917-60B7-4DD9-AA59-00D878EAB649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2274272" y="1915837"/>
            <a:ext cx="60686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61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Culling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4F575C-887A-4463-B7B0-D6BF1C60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69" y="1277356"/>
            <a:ext cx="3476201" cy="52712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E38E68-951B-42A1-83BE-41131B526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697" y="1277356"/>
            <a:ext cx="5446348" cy="4036291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6BE3E89-E07C-432C-A4B9-DEF27BDAA350}"/>
              </a:ext>
            </a:extLst>
          </p:cNvPr>
          <p:cNvCxnSpPr>
            <a:cxnSpLocks/>
          </p:cNvCxnSpPr>
          <p:nvPr/>
        </p:nvCxnSpPr>
        <p:spPr>
          <a:xfrm>
            <a:off x="6607315" y="3362035"/>
            <a:ext cx="302159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DE2055A-208A-4D98-B36D-E16F265429A8}"/>
              </a:ext>
            </a:extLst>
          </p:cNvPr>
          <p:cNvSpPr/>
          <p:nvPr/>
        </p:nvSpPr>
        <p:spPr>
          <a:xfrm>
            <a:off x="6565752" y="3564553"/>
            <a:ext cx="3746648" cy="310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36B907-4865-4154-9DF8-09CB1B973B8A}"/>
              </a:ext>
            </a:extLst>
          </p:cNvPr>
          <p:cNvSpPr/>
          <p:nvPr/>
        </p:nvSpPr>
        <p:spPr>
          <a:xfrm>
            <a:off x="1274617" y="3283527"/>
            <a:ext cx="1754909" cy="145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C1E4783-6597-4454-B539-95E3224BFDC9}"/>
              </a:ext>
            </a:extLst>
          </p:cNvPr>
          <p:cNvCxnSpPr>
            <a:cxnSpLocks/>
          </p:cNvCxnSpPr>
          <p:nvPr/>
        </p:nvCxnSpPr>
        <p:spPr>
          <a:xfrm>
            <a:off x="5412972" y="1136073"/>
            <a:ext cx="0" cy="54494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15583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Culling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3DF37-5D9A-42AB-988A-AE68CBEF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99" y="1031220"/>
            <a:ext cx="4840012" cy="5283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8FBCB3-F0D4-4C0F-A7B6-A6D687375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1235792"/>
            <a:ext cx="4094794" cy="4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388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LOD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1616E05-E4D3-40B9-A7D2-B11587D5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89" y="1297715"/>
            <a:ext cx="10372293" cy="310341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A3BF5C7-9AC5-4EFC-BDDD-D0A55FAA536D}"/>
              </a:ext>
            </a:extLst>
          </p:cNvPr>
          <p:cNvSpPr/>
          <p:nvPr/>
        </p:nvSpPr>
        <p:spPr>
          <a:xfrm>
            <a:off x="1006763" y="4667622"/>
            <a:ext cx="5186219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247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1275C5-2608-4B6C-A88C-D4036E774CA6}"/>
              </a:ext>
            </a:extLst>
          </p:cNvPr>
          <p:cNvSpPr/>
          <p:nvPr/>
        </p:nvSpPr>
        <p:spPr>
          <a:xfrm>
            <a:off x="6192982" y="4667622"/>
            <a:ext cx="2632928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127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5F2860C-1511-48C5-AF92-016B909F019A}"/>
              </a:ext>
            </a:extLst>
          </p:cNvPr>
          <p:cNvSpPr/>
          <p:nvPr/>
        </p:nvSpPr>
        <p:spPr>
          <a:xfrm>
            <a:off x="8825910" y="4667622"/>
            <a:ext cx="1338708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1275C5-2608-4B6C-A88C-D4036E774CA6}"/>
              </a:ext>
            </a:extLst>
          </p:cNvPr>
          <p:cNvSpPr/>
          <p:nvPr/>
        </p:nvSpPr>
        <p:spPr>
          <a:xfrm>
            <a:off x="10164618" y="4667622"/>
            <a:ext cx="678873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6D0332-6612-4978-AAD6-1FC885577C30}"/>
              </a:ext>
            </a:extLst>
          </p:cNvPr>
          <p:cNvSpPr/>
          <p:nvPr/>
        </p:nvSpPr>
        <p:spPr>
          <a:xfrm>
            <a:off x="10843491" y="4667622"/>
            <a:ext cx="281709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D846C2-656A-4640-9746-24ED2428BFD1}"/>
              </a:ext>
            </a:extLst>
          </p:cNvPr>
          <p:cNvSpPr txBox="1"/>
          <p:nvPr/>
        </p:nvSpPr>
        <p:spPr>
          <a:xfrm>
            <a:off x="860730" y="5115822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B41D572-029A-4E98-A726-FC9C5C701198}"/>
              </a:ext>
            </a:extLst>
          </p:cNvPr>
          <p:cNvSpPr txBox="1"/>
          <p:nvPr/>
        </p:nvSpPr>
        <p:spPr>
          <a:xfrm>
            <a:off x="5939549" y="5116248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247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EC5F860-C336-4BAB-8E3B-6BE955030392}"/>
              </a:ext>
            </a:extLst>
          </p:cNvPr>
          <p:cNvSpPr txBox="1"/>
          <p:nvPr/>
        </p:nvSpPr>
        <p:spPr>
          <a:xfrm>
            <a:off x="8576527" y="5120866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374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1EE3055-C243-4C20-82B7-452B4F8081A2}"/>
              </a:ext>
            </a:extLst>
          </p:cNvPr>
          <p:cNvSpPr txBox="1"/>
          <p:nvPr/>
        </p:nvSpPr>
        <p:spPr>
          <a:xfrm>
            <a:off x="9915798" y="5115822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426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F4C9EB3-C488-4CF7-8633-1A584B419EE1}"/>
              </a:ext>
            </a:extLst>
          </p:cNvPr>
          <p:cNvSpPr txBox="1"/>
          <p:nvPr/>
        </p:nvSpPr>
        <p:spPr>
          <a:xfrm>
            <a:off x="10594672" y="5115822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444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398B05F-E8F4-4868-949A-93901A312979}"/>
              </a:ext>
            </a:extLst>
          </p:cNvPr>
          <p:cNvSpPr txBox="1"/>
          <p:nvPr/>
        </p:nvSpPr>
        <p:spPr>
          <a:xfrm>
            <a:off x="3835138" y="5643736"/>
            <a:ext cx="462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Combined </a:t>
            </a:r>
            <a:r>
              <a:rPr lang="en-US" altLang="zh-CN" dirty="0" err="1"/>
              <a:t>meshlet</a:t>
            </a:r>
            <a:r>
              <a:rPr lang="en-US" altLang="zh-CN" dirty="0"/>
              <a:t> buffer for the model LOD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5048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27FC7AA-29E4-488A-8A17-54F794A20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196109"/>
            <a:ext cx="5135795" cy="55187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LOD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22A70B-5782-4450-B626-E156B110031A}"/>
              </a:ext>
            </a:extLst>
          </p:cNvPr>
          <p:cNvSpPr/>
          <p:nvPr/>
        </p:nvSpPr>
        <p:spPr>
          <a:xfrm>
            <a:off x="748146" y="1196109"/>
            <a:ext cx="130232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35981F-4D93-4C99-BD0E-19BDDBF7F5D2}"/>
              </a:ext>
            </a:extLst>
          </p:cNvPr>
          <p:cNvSpPr/>
          <p:nvPr/>
        </p:nvSpPr>
        <p:spPr>
          <a:xfrm>
            <a:off x="748146" y="1971963"/>
            <a:ext cx="161174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ACB19F-B11A-4D02-8612-A26BB0AF326C}"/>
              </a:ext>
            </a:extLst>
          </p:cNvPr>
          <p:cNvSpPr/>
          <p:nvPr/>
        </p:nvSpPr>
        <p:spPr>
          <a:xfrm>
            <a:off x="748145" y="2627745"/>
            <a:ext cx="3232728" cy="290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A21D13-AEDE-496E-B988-983F8E1A2092}"/>
              </a:ext>
            </a:extLst>
          </p:cNvPr>
          <p:cNvSpPr/>
          <p:nvPr/>
        </p:nvSpPr>
        <p:spPr>
          <a:xfrm>
            <a:off x="969817" y="3532909"/>
            <a:ext cx="4974011" cy="290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1FB39AC-3E1A-4933-B050-764C9C9F53C1}"/>
              </a:ext>
            </a:extLst>
          </p:cNvPr>
          <p:cNvSpPr/>
          <p:nvPr/>
        </p:nvSpPr>
        <p:spPr>
          <a:xfrm>
            <a:off x="969818" y="4738255"/>
            <a:ext cx="3255817" cy="170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8A1349-E0E4-423F-8E34-358B8556198F}"/>
              </a:ext>
            </a:extLst>
          </p:cNvPr>
          <p:cNvSpPr/>
          <p:nvPr/>
        </p:nvSpPr>
        <p:spPr>
          <a:xfrm>
            <a:off x="969817" y="5116944"/>
            <a:ext cx="4826001" cy="290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EDF037-1864-42AA-B688-671A836EB4EE}"/>
              </a:ext>
            </a:extLst>
          </p:cNvPr>
          <p:cNvSpPr/>
          <p:nvPr/>
        </p:nvSpPr>
        <p:spPr>
          <a:xfrm>
            <a:off x="1195949" y="6556453"/>
            <a:ext cx="2614052" cy="195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217CAB-1253-451A-80ED-89BC044E3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"/>
          <a:stretch/>
        </p:blipFill>
        <p:spPr>
          <a:xfrm>
            <a:off x="6497781" y="1230626"/>
            <a:ext cx="5357091" cy="40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8672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59" y="508000"/>
            <a:ext cx="593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Shading Pipeline - Demo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C85BEB4-8411-44BF-900B-59F6B47BE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171818"/>
              </p:ext>
            </p:extLst>
          </p:nvPr>
        </p:nvGraphicFramePr>
        <p:xfrm>
          <a:off x="6321617" y="1874213"/>
          <a:ext cx="5551055" cy="370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3C00EB9E-67C0-42A2-91BF-D729D0ED5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613196"/>
              </p:ext>
            </p:extLst>
          </p:nvPr>
        </p:nvGraphicFramePr>
        <p:xfrm>
          <a:off x="554181" y="1874213"/>
          <a:ext cx="5405598" cy="370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A79BE9B2-BB16-41B9-A446-29DE0B6FE2B5}"/>
              </a:ext>
            </a:extLst>
          </p:cNvPr>
          <p:cNvSpPr txBox="1"/>
          <p:nvPr/>
        </p:nvSpPr>
        <p:spPr>
          <a:xfrm>
            <a:off x="2801007" y="5870027"/>
            <a:ext cx="612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Code Available: https://github.com/syby119/CG-projects.git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60722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71B993-BB96-43EB-B729-91A3737C9A18}"/>
              </a:ext>
            </a:extLst>
          </p:cNvPr>
          <p:cNvSpPr txBox="1"/>
          <p:nvPr/>
        </p:nvSpPr>
        <p:spPr>
          <a:xfrm>
            <a:off x="797560" y="1085272"/>
            <a:ext cx="688521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[1] OpenGL </a:t>
            </a:r>
            <a:r>
              <a:rPr lang="zh-CN" altLang="en-US" dirty="0">
                <a:hlinkClick r:id="rId3"/>
              </a:rPr>
              <a:t>版本和特性更新历史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hlinkClick r:id="rId4"/>
              </a:rPr>
              <a:t>[2] </a:t>
            </a:r>
            <a:r>
              <a:rPr lang="en-US" altLang="zh-CN" dirty="0" err="1">
                <a:hlinkClick r:id="rId4"/>
              </a:rPr>
              <a:t>GLSL_NV_mesh_shader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[3] </a:t>
            </a:r>
            <a:r>
              <a:rPr lang="en-US" altLang="zh-CN" dirty="0" err="1">
                <a:hlinkClick r:id="rId5"/>
              </a:rPr>
              <a:t>GL_KHR_shader_subgroup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[4] Driven Rendering </a:t>
            </a:r>
            <a:r>
              <a:rPr lang="en-US" altLang="zh-CN" dirty="0" err="1">
                <a:hlinkClick r:id="rId6"/>
              </a:rPr>
              <a:t>Pipelines_gpu</a:t>
            </a:r>
            <a:r>
              <a:rPr lang="en-US" altLang="zh-CN" dirty="0">
                <a:hlinkClick r:id="rId6"/>
              </a:rPr>
              <a:t> driven rendering pipeline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[5] Mesh Shader for Vulkan | </a:t>
            </a:r>
            <a:r>
              <a:rPr lang="en-US" altLang="zh-CN" dirty="0" err="1">
                <a:hlinkClick r:id="rId7"/>
              </a:rPr>
              <a:t>Khronos</a:t>
            </a:r>
            <a:r>
              <a:rPr lang="en-US" altLang="zh-CN" dirty="0">
                <a:hlinkClick r:id="rId7"/>
              </a:rPr>
              <a:t> Blog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[6] Turing Mesh Shaders Useful Resources</a:t>
            </a:r>
            <a:endParaRPr lang="en-US" altLang="zh-CN" dirty="0"/>
          </a:p>
          <a:p>
            <a:r>
              <a:rPr lang="en-US" altLang="zh-CN" dirty="0">
                <a:hlinkClick r:id="rId9"/>
              </a:rPr>
              <a:t>[7] Introduction to Turing Mesh Shaders | NVIDIA Technical Blog</a:t>
            </a:r>
            <a:endParaRPr lang="en-US" altLang="zh-CN" dirty="0"/>
          </a:p>
          <a:p>
            <a:r>
              <a:rPr lang="en-US" altLang="zh-CN" dirty="0">
                <a:hlinkClick r:id="rId10"/>
              </a:rPr>
              <a:t>[8] Introduction to Mesh Shaders (OpenGL and Vulkan) | Geeks3D</a:t>
            </a:r>
            <a:endParaRPr lang="en-US" altLang="zh-CN" dirty="0"/>
          </a:p>
          <a:p>
            <a:r>
              <a:rPr lang="en-US" altLang="zh-CN" dirty="0">
                <a:hlinkClick r:id="rId11"/>
              </a:rPr>
              <a:t>[9] Mesh Shading Part 1: Rendering </a:t>
            </a:r>
            <a:r>
              <a:rPr lang="en-US" altLang="zh-CN" dirty="0" err="1">
                <a:hlinkClick r:id="rId11"/>
              </a:rPr>
              <a:t>Meshlets</a:t>
            </a:r>
            <a:endParaRPr lang="en-US" altLang="zh-CN" dirty="0"/>
          </a:p>
          <a:p>
            <a:r>
              <a:rPr lang="en-US" altLang="zh-CN" dirty="0">
                <a:hlinkClick r:id="rId12"/>
              </a:rPr>
              <a:t>[10] Mesh Shading Part 2: Amplification</a:t>
            </a:r>
            <a:endParaRPr lang="en-US" altLang="zh-CN" dirty="0"/>
          </a:p>
          <a:p>
            <a:r>
              <a:rPr lang="en-US" altLang="zh-CN" dirty="0">
                <a:hlinkClick r:id="rId13"/>
              </a:rPr>
              <a:t>[11] Mesh Shading Part 3: Instancing</a:t>
            </a:r>
            <a:endParaRPr lang="en-US" altLang="zh-CN" dirty="0"/>
          </a:p>
          <a:p>
            <a:r>
              <a:rPr lang="en-US" altLang="zh-CN" dirty="0">
                <a:hlinkClick r:id="rId14"/>
              </a:rPr>
              <a:t>[12] Mesh Shading Part 4: Culling</a:t>
            </a:r>
            <a:endParaRPr lang="en-US" altLang="zh-CN" dirty="0"/>
          </a:p>
          <a:p>
            <a:r>
              <a:rPr lang="en-US" altLang="zh-CN" dirty="0">
                <a:hlinkClick r:id="rId15"/>
              </a:rPr>
              <a:t>[13] Mesh Shading Part 5: LOD Selection</a:t>
            </a:r>
            <a:endParaRPr lang="en-US" altLang="zh-CN" dirty="0"/>
          </a:p>
          <a:p>
            <a:r>
              <a:rPr lang="en-US" altLang="zh-CN" dirty="0">
                <a:hlinkClick r:id="rId16"/>
              </a:rPr>
              <a:t>[14] Mesh Shading Part 6: LOD Calculation</a:t>
            </a:r>
            <a:endParaRPr lang="en-US" altLang="zh-CN" dirty="0"/>
          </a:p>
          <a:p>
            <a:r>
              <a:rPr lang="en-US" altLang="zh-CN" dirty="0">
                <a:hlinkClick r:id="rId17"/>
              </a:rPr>
              <a:t>[15] Mesh Shading Part 7: Culling + LOD</a:t>
            </a:r>
            <a:endParaRPr lang="en-US" altLang="zh-CN" dirty="0"/>
          </a:p>
          <a:p>
            <a:r>
              <a:rPr lang="en-US" altLang="zh-CN" dirty="0">
                <a:hlinkClick r:id="rId18"/>
              </a:rPr>
              <a:t>[16]</a:t>
            </a:r>
            <a:r>
              <a:rPr lang="en-US" altLang="zh-CN" dirty="0" err="1">
                <a:hlinkClick r:id="rId18"/>
              </a:rPr>
              <a:t>nvpro</a:t>
            </a:r>
            <a:r>
              <a:rPr lang="en-US" altLang="zh-CN" dirty="0">
                <a:hlinkClick r:id="rId18"/>
              </a:rPr>
              <a:t>-samples/</a:t>
            </a:r>
            <a:r>
              <a:rPr lang="en-US" altLang="zh-CN" dirty="0" err="1">
                <a:hlinkClick r:id="rId18"/>
              </a:rPr>
              <a:t>gl_vk_meshlet_cadscene</a:t>
            </a:r>
            <a:endParaRPr lang="en-US" altLang="zh-CN" dirty="0"/>
          </a:p>
          <a:p>
            <a:r>
              <a:rPr lang="en-US" altLang="zh-CN" dirty="0">
                <a:hlinkClick r:id="rId19"/>
              </a:rPr>
              <a:t>[17] Metal Shading Language Specification.pdf</a:t>
            </a:r>
            <a:endParaRPr lang="en-US" altLang="zh-CN" dirty="0"/>
          </a:p>
          <a:p>
            <a:r>
              <a:rPr lang="en-US" altLang="zh-CN" dirty="0">
                <a:hlinkClick r:id="rId20"/>
              </a:rPr>
              <a:t>[18] Reinventing the Geometry Pipeline: Mesh Shaders in DirectX 12</a:t>
            </a:r>
            <a:endParaRPr lang="en-US" altLang="zh-CN" dirty="0"/>
          </a:p>
          <a:p>
            <a:r>
              <a:rPr lang="fr-FR" altLang="zh-CN" dirty="0">
                <a:hlinkClick r:id="rId21"/>
              </a:rPr>
              <a:t>[19] Interactive Graphics 18 - Tessellation Shaders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6415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4974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 Pipeline – GPGPU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CFF29FC-3A4C-415E-B665-04C51D2D2C9F}"/>
              </a:ext>
            </a:extLst>
          </p:cNvPr>
          <p:cNvSpPr/>
          <p:nvPr/>
        </p:nvSpPr>
        <p:spPr>
          <a:xfrm>
            <a:off x="4947129" y="1728745"/>
            <a:ext cx="1808478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Compute Shader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7F51A59-2898-4955-9046-6D0927EA5853}"/>
              </a:ext>
            </a:extLst>
          </p:cNvPr>
          <p:cNvSpPr/>
          <p:nvPr/>
        </p:nvSpPr>
        <p:spPr>
          <a:xfrm>
            <a:off x="1332906" y="3418823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Uniform Variables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64D576D-58EB-4A75-A4CB-063DE688A85B}"/>
              </a:ext>
            </a:extLst>
          </p:cNvPr>
          <p:cNvSpPr/>
          <p:nvPr/>
        </p:nvSpPr>
        <p:spPr>
          <a:xfrm>
            <a:off x="3185152" y="3418823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Buffers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1433707-88C3-41F8-A1A2-E29818BECB4E}"/>
              </a:ext>
            </a:extLst>
          </p:cNvPr>
          <p:cNvSpPr/>
          <p:nvPr/>
        </p:nvSpPr>
        <p:spPr>
          <a:xfrm>
            <a:off x="5198979" y="3418823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Textures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621A32E-7E54-4DE9-BE85-400D22EAA94A}"/>
              </a:ext>
            </a:extLst>
          </p:cNvPr>
          <p:cNvSpPr/>
          <p:nvPr/>
        </p:nvSpPr>
        <p:spPr>
          <a:xfrm>
            <a:off x="7212806" y="3418823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Images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ACEF785-2DD8-4BAA-8602-2D3B68A2C40A}"/>
              </a:ext>
            </a:extLst>
          </p:cNvPr>
          <p:cNvSpPr/>
          <p:nvPr/>
        </p:nvSpPr>
        <p:spPr>
          <a:xfrm>
            <a:off x="9226632" y="3418823"/>
            <a:ext cx="1671921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Shader Storage Buffer</a:t>
            </a:r>
            <a:endParaRPr lang="zh-CN" altLang="en-US" dirty="0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EF8C8741-8BBB-4DB3-96C4-99B324FE3FAB}"/>
              </a:ext>
            </a:extLst>
          </p:cNvPr>
          <p:cNvCxnSpPr>
            <a:stCxn id="27" idx="0"/>
            <a:endCxn id="25" idx="2"/>
          </p:cNvCxnSpPr>
          <p:nvPr/>
        </p:nvCxnSpPr>
        <p:spPr>
          <a:xfrm rot="5400000" flipH="1" flipV="1">
            <a:off x="3424984" y="992440"/>
            <a:ext cx="986694" cy="38660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5543A2A5-2596-4318-B5F5-31BDB4C02DE1}"/>
              </a:ext>
            </a:extLst>
          </p:cNvPr>
          <p:cNvCxnSpPr>
            <a:stCxn id="29" idx="0"/>
            <a:endCxn id="25" idx="2"/>
          </p:cNvCxnSpPr>
          <p:nvPr/>
        </p:nvCxnSpPr>
        <p:spPr>
          <a:xfrm rot="5400000" flipH="1" flipV="1">
            <a:off x="4351107" y="1918563"/>
            <a:ext cx="986694" cy="20138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460F58A-B2FE-4A4A-AF6F-8C9DB8B95ABF}"/>
              </a:ext>
            </a:extLst>
          </p:cNvPr>
          <p:cNvCxnSpPr>
            <a:stCxn id="31" idx="0"/>
            <a:endCxn id="25" idx="2"/>
          </p:cNvCxnSpPr>
          <p:nvPr/>
        </p:nvCxnSpPr>
        <p:spPr>
          <a:xfrm flipV="1">
            <a:off x="5851368" y="2432129"/>
            <a:ext cx="0" cy="986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7ABB77B1-8503-4CE6-AF10-ED16F6871217}"/>
              </a:ext>
            </a:extLst>
          </p:cNvPr>
          <p:cNvCxnSpPr>
            <a:stCxn id="25" idx="2"/>
            <a:endCxn id="32" idx="0"/>
          </p:cNvCxnSpPr>
          <p:nvPr/>
        </p:nvCxnSpPr>
        <p:spPr>
          <a:xfrm rot="16200000" flipH="1">
            <a:off x="6364934" y="1918562"/>
            <a:ext cx="986694" cy="20138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2A62B8D-BF3D-48FE-A339-DCAA34B1E28F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>
          <a:xfrm rot="16200000" flipH="1">
            <a:off x="7463633" y="819863"/>
            <a:ext cx="986694" cy="421122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E9ABEEE-41A2-4E65-B6C6-7DF9CDB707BE}"/>
              </a:ext>
            </a:extLst>
          </p:cNvPr>
          <p:cNvSpPr txBox="1"/>
          <p:nvPr/>
        </p:nvSpPr>
        <p:spPr>
          <a:xfrm>
            <a:off x="3314638" y="495656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Read Only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30AAEA1-450B-4143-891F-4988690CE9DA}"/>
              </a:ext>
            </a:extLst>
          </p:cNvPr>
          <p:cNvSpPr txBox="1"/>
          <p:nvPr/>
        </p:nvSpPr>
        <p:spPr>
          <a:xfrm>
            <a:off x="8295679" y="4954666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Read/Write</a:t>
            </a:r>
            <a:endParaRPr lang="zh-CN" altLang="en-US" dirty="0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1D58F4EB-0113-42B4-A591-E1B09FCBD12B}"/>
              </a:ext>
            </a:extLst>
          </p:cNvPr>
          <p:cNvSpPr/>
          <p:nvPr/>
        </p:nvSpPr>
        <p:spPr>
          <a:xfrm rot="16200000">
            <a:off x="3700770" y="2641515"/>
            <a:ext cx="435119" cy="38660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86E60B32-8C7A-47D1-B85F-60CABC046F74}"/>
              </a:ext>
            </a:extLst>
          </p:cNvPr>
          <p:cNvSpPr/>
          <p:nvPr/>
        </p:nvSpPr>
        <p:spPr>
          <a:xfrm rot="16200000">
            <a:off x="8765730" y="3374540"/>
            <a:ext cx="435119" cy="22361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1000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E208A5-B98C-4037-A92C-16E424EBD593}"/>
              </a:ext>
            </a:extLst>
          </p:cNvPr>
          <p:cNvSpPr/>
          <p:nvPr/>
        </p:nvSpPr>
        <p:spPr>
          <a:xfrm>
            <a:off x="2403231" y="1497727"/>
            <a:ext cx="6369539" cy="30479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 Pipeline – Traditional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A2F996-7843-4676-97D5-F282639962E9}"/>
              </a:ext>
            </a:extLst>
          </p:cNvPr>
          <p:cNvSpPr txBox="1"/>
          <p:nvPr/>
        </p:nvSpPr>
        <p:spPr>
          <a:xfrm>
            <a:off x="5723094" y="3944357"/>
            <a:ext cx="285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Geometry Phase</a:t>
            </a:r>
            <a:endParaRPr lang="zh-CN" altLang="en-US" sz="2800" b="1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47B8E4A-D0F1-46EF-A42C-02E769ED546F}"/>
              </a:ext>
            </a:extLst>
          </p:cNvPr>
          <p:cNvSpPr/>
          <p:nvPr/>
        </p:nvSpPr>
        <p:spPr>
          <a:xfrm>
            <a:off x="969494" y="1564158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Data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C79484A-2D7B-4D6B-A33A-E395876A332E}"/>
              </a:ext>
            </a:extLst>
          </p:cNvPr>
          <p:cNvSpPr/>
          <p:nvPr/>
        </p:nvSpPr>
        <p:spPr>
          <a:xfrm>
            <a:off x="2715840" y="2601649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Tessellation Control Shader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94E034D-EDD6-4EC0-9F6E-C624C8B1DCD8}"/>
              </a:ext>
            </a:extLst>
          </p:cNvPr>
          <p:cNvSpPr/>
          <p:nvPr/>
        </p:nvSpPr>
        <p:spPr>
          <a:xfrm>
            <a:off x="4855693" y="2601649"/>
            <a:ext cx="1453271" cy="7033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Tessellator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DFAA6B7-5E0E-4262-B699-2B2854495489}"/>
              </a:ext>
            </a:extLst>
          </p:cNvPr>
          <p:cNvSpPr/>
          <p:nvPr/>
        </p:nvSpPr>
        <p:spPr>
          <a:xfrm>
            <a:off x="6644245" y="2601649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Tessellation Eval Shader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89A38B3-4CE2-4E0A-85EE-ADE6D08EE8D9}"/>
              </a:ext>
            </a:extLst>
          </p:cNvPr>
          <p:cNvSpPr/>
          <p:nvPr/>
        </p:nvSpPr>
        <p:spPr>
          <a:xfrm>
            <a:off x="2881133" y="4821344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Rasterizer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89D4669-7FF8-44C1-B22B-78CA590B5C95}"/>
              </a:ext>
            </a:extLst>
          </p:cNvPr>
          <p:cNvSpPr/>
          <p:nvPr/>
        </p:nvSpPr>
        <p:spPr>
          <a:xfrm>
            <a:off x="4730258" y="4819268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Fragment Shader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C715232-2DCF-4D02-BEF0-7EF174FFB735}"/>
              </a:ext>
            </a:extLst>
          </p:cNvPr>
          <p:cNvSpPr/>
          <p:nvPr/>
        </p:nvSpPr>
        <p:spPr>
          <a:xfrm>
            <a:off x="2715840" y="3758329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Geometry Shader</a:t>
            </a:r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6B100DA-FEE1-422A-9EC4-D63F4B5CF837}"/>
              </a:ext>
            </a:extLst>
          </p:cNvPr>
          <p:cNvSpPr/>
          <p:nvPr/>
        </p:nvSpPr>
        <p:spPr>
          <a:xfrm>
            <a:off x="4730258" y="1564157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</a:t>
            </a:r>
          </a:p>
          <a:p>
            <a:pPr algn="ctr"/>
            <a:r>
              <a:rPr lang="en-US" altLang="zh-CN" dirty="0"/>
              <a:t>Shader</a:t>
            </a:r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9977F86-7717-4892-9AE5-56C085A104E4}"/>
              </a:ext>
            </a:extLst>
          </p:cNvPr>
          <p:cNvCxnSpPr>
            <a:cxnSpLocks/>
            <a:stCxn id="52" idx="3"/>
            <a:endCxn id="37" idx="1"/>
          </p:cNvCxnSpPr>
          <p:nvPr/>
        </p:nvCxnSpPr>
        <p:spPr>
          <a:xfrm>
            <a:off x="4334405" y="1915849"/>
            <a:ext cx="3958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6A739434-F348-46CF-B083-6E5DFD469900}"/>
              </a:ext>
            </a:extLst>
          </p:cNvPr>
          <p:cNvCxnSpPr>
            <a:cxnSpLocks/>
            <a:stCxn id="37" idx="3"/>
            <a:endCxn id="27" idx="0"/>
          </p:cNvCxnSpPr>
          <p:nvPr/>
        </p:nvCxnSpPr>
        <p:spPr>
          <a:xfrm flipH="1">
            <a:off x="3607770" y="1915849"/>
            <a:ext cx="2906348" cy="685800"/>
          </a:xfrm>
          <a:prstGeom prst="bentConnector4">
            <a:avLst>
              <a:gd name="adj1" fmla="val -7866"/>
              <a:gd name="adj2" fmla="val 75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87C93CE-138E-428E-814B-30C6010B8C6B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4499700" y="2953341"/>
            <a:ext cx="355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997459E-5F9E-4070-9BC0-9E02B1213B0E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6308964" y="2953341"/>
            <a:ext cx="3352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CF4EC482-9858-49BB-AD26-63B95B3C7A61}"/>
              </a:ext>
            </a:extLst>
          </p:cNvPr>
          <p:cNvCxnSpPr>
            <a:stCxn id="31" idx="3"/>
            <a:endCxn id="36" idx="0"/>
          </p:cNvCxnSpPr>
          <p:nvPr/>
        </p:nvCxnSpPr>
        <p:spPr>
          <a:xfrm flipH="1">
            <a:off x="3607770" y="2953341"/>
            <a:ext cx="4820335" cy="804988"/>
          </a:xfrm>
          <a:prstGeom prst="bentConnector4">
            <a:avLst>
              <a:gd name="adj1" fmla="val -4742"/>
              <a:gd name="adj2" fmla="val 718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4470125-B749-4003-BDAB-87D10BE172A1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4334404" y="5170960"/>
            <a:ext cx="395854" cy="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97682AA3-FE24-4F21-9E09-584E916FE145}"/>
              </a:ext>
            </a:extLst>
          </p:cNvPr>
          <p:cNvSpPr/>
          <p:nvPr/>
        </p:nvSpPr>
        <p:spPr>
          <a:xfrm>
            <a:off x="6880661" y="4819268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Pixel Op</a:t>
            </a:r>
            <a:endParaRPr lang="zh-CN" altLang="en-US" dirty="0"/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AD2A17EF-173C-4566-8C7F-B28D4E4F6B00}"/>
              </a:ext>
            </a:extLst>
          </p:cNvPr>
          <p:cNvCxnSpPr>
            <a:stCxn id="36" idx="3"/>
            <a:endCxn id="32" idx="0"/>
          </p:cNvCxnSpPr>
          <p:nvPr/>
        </p:nvCxnSpPr>
        <p:spPr>
          <a:xfrm flipH="1">
            <a:off x="3607769" y="4110021"/>
            <a:ext cx="891931" cy="711323"/>
          </a:xfrm>
          <a:prstGeom prst="bentConnector4">
            <a:avLst>
              <a:gd name="adj1" fmla="val -25630"/>
              <a:gd name="adj2" fmla="val 747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F39955-B1DB-490A-9D01-564F1A044E3A}"/>
              </a:ext>
            </a:extLst>
          </p:cNvPr>
          <p:cNvCxnSpPr>
            <a:stCxn id="33" idx="3"/>
            <a:endCxn id="47" idx="1"/>
          </p:cNvCxnSpPr>
          <p:nvPr/>
        </p:nvCxnSpPr>
        <p:spPr>
          <a:xfrm>
            <a:off x="6514118" y="5170960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An illustrations of scene representations on the Stanford Bunny ...">
            <a:extLst>
              <a:ext uri="{FF2B5EF4-FFF2-40B4-BE49-F238E27FC236}">
                <a16:creationId xmlns:a16="http://schemas.microsoft.com/office/drawing/2014/main" id="{BEC38EDF-72C8-41A1-87C0-CE5D1CC40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911" r="21988" b="6325"/>
          <a:stretch/>
        </p:blipFill>
        <p:spPr bwMode="auto">
          <a:xfrm>
            <a:off x="9139305" y="4473617"/>
            <a:ext cx="1447801" cy="13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C8AE3FC-0E92-4ADC-9E8F-A49BEC024C7E}"/>
              </a:ext>
            </a:extLst>
          </p:cNvPr>
          <p:cNvCxnSpPr>
            <a:stCxn id="47" idx="3"/>
            <a:endCxn id="50" idx="1"/>
          </p:cNvCxnSpPr>
          <p:nvPr/>
        </p:nvCxnSpPr>
        <p:spPr>
          <a:xfrm>
            <a:off x="8333932" y="5170960"/>
            <a:ext cx="8053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7D9650F-E1F3-416B-B7EB-8988C16392E2}"/>
              </a:ext>
            </a:extLst>
          </p:cNvPr>
          <p:cNvSpPr/>
          <p:nvPr/>
        </p:nvSpPr>
        <p:spPr>
          <a:xfrm>
            <a:off x="2881134" y="1564157"/>
            <a:ext cx="1453271" cy="7033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Assembly</a:t>
            </a:r>
            <a:endParaRPr lang="zh-CN" altLang="en-US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71E8CE1-900E-4ADB-B1F4-5E4BA349668B}"/>
              </a:ext>
            </a:extLst>
          </p:cNvPr>
          <p:cNvCxnSpPr>
            <a:cxnSpLocks/>
            <a:stCxn id="25" idx="3"/>
            <a:endCxn id="52" idx="1"/>
          </p:cNvCxnSpPr>
          <p:nvPr/>
        </p:nvCxnSpPr>
        <p:spPr>
          <a:xfrm flipV="1">
            <a:off x="2274272" y="1915849"/>
            <a:ext cx="60686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9252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 Pipeline – Mesh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17F575F-4046-4B2F-9AE2-27AACE0AFC95}"/>
              </a:ext>
            </a:extLst>
          </p:cNvPr>
          <p:cNvSpPr/>
          <p:nvPr/>
        </p:nvSpPr>
        <p:spPr>
          <a:xfrm>
            <a:off x="969494" y="1564153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Data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C817BF7-BEE1-4A28-A441-62068B6BB0C1}"/>
              </a:ext>
            </a:extLst>
          </p:cNvPr>
          <p:cNvSpPr/>
          <p:nvPr/>
        </p:nvSpPr>
        <p:spPr>
          <a:xfrm>
            <a:off x="4730258" y="4819263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Fragment Shader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563BAC7-DE4A-424E-99E5-5984DF5ED50F}"/>
              </a:ext>
            </a:extLst>
          </p:cNvPr>
          <p:cNvSpPr/>
          <p:nvPr/>
        </p:nvSpPr>
        <p:spPr>
          <a:xfrm>
            <a:off x="2715839" y="1564153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 </a:t>
            </a:r>
          </a:p>
          <a:p>
            <a:pPr algn="ctr"/>
            <a:r>
              <a:rPr lang="en-US" altLang="zh-CN" dirty="0"/>
              <a:t>Shader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966947E-495E-454E-8367-BC664E4C5B03}"/>
              </a:ext>
            </a:extLst>
          </p:cNvPr>
          <p:cNvCxnSpPr>
            <a:stCxn id="3" idx="3"/>
            <a:endCxn id="23" idx="1"/>
          </p:cNvCxnSpPr>
          <p:nvPr/>
        </p:nvCxnSpPr>
        <p:spPr>
          <a:xfrm>
            <a:off x="2274272" y="1915845"/>
            <a:ext cx="441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92CD51E-B29D-42B2-B2EA-EADFFB469A11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4334404" y="5170955"/>
            <a:ext cx="395854" cy="2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D7526D9-298E-40EE-8BCE-A66FD43F6EFF}"/>
              </a:ext>
            </a:extLst>
          </p:cNvPr>
          <p:cNvSpPr/>
          <p:nvPr/>
        </p:nvSpPr>
        <p:spPr>
          <a:xfrm>
            <a:off x="6880661" y="4819263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Pixel Op</a:t>
            </a:r>
            <a:endParaRPr lang="zh-CN" altLang="en-US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E471D2A-7151-4F12-A818-8DE470860323}"/>
              </a:ext>
            </a:extLst>
          </p:cNvPr>
          <p:cNvCxnSpPr>
            <a:stCxn id="20" idx="3"/>
            <a:endCxn id="35" idx="1"/>
          </p:cNvCxnSpPr>
          <p:nvPr/>
        </p:nvCxnSpPr>
        <p:spPr>
          <a:xfrm>
            <a:off x="6514118" y="5170955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 illustrations of scene representations on the Stanford Bunny ...">
            <a:extLst>
              <a:ext uri="{FF2B5EF4-FFF2-40B4-BE49-F238E27FC236}">
                <a16:creationId xmlns:a16="http://schemas.microsoft.com/office/drawing/2014/main" id="{66BA1797-8069-4A5F-BDD4-AE268BCD8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911" r="21988" b="6325"/>
          <a:stretch/>
        </p:blipFill>
        <p:spPr bwMode="auto">
          <a:xfrm>
            <a:off x="9139305" y="4473612"/>
            <a:ext cx="1447801" cy="13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B56C656-90FA-48AE-BC1B-5D8ADEF19905}"/>
              </a:ext>
            </a:extLst>
          </p:cNvPr>
          <p:cNvCxnSpPr>
            <a:stCxn id="35" idx="3"/>
            <a:endCxn id="2050" idx="1"/>
          </p:cNvCxnSpPr>
          <p:nvPr/>
        </p:nvCxnSpPr>
        <p:spPr>
          <a:xfrm>
            <a:off x="8333932" y="5170955"/>
            <a:ext cx="8053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549584E-EED9-4C80-A268-E88EA8ED1847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>
          <a:xfrm>
            <a:off x="3607769" y="2267537"/>
            <a:ext cx="0" cy="359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58B3D0-6BC8-4276-8149-B1F7F700C0AA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flipH="1">
            <a:off x="3607769" y="4461713"/>
            <a:ext cx="1" cy="35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2FD2077-1288-4BDD-879A-96F6852442A7}"/>
              </a:ext>
            </a:extLst>
          </p:cNvPr>
          <p:cNvSpPr/>
          <p:nvPr/>
        </p:nvSpPr>
        <p:spPr>
          <a:xfrm>
            <a:off x="2403231" y="1497722"/>
            <a:ext cx="6369539" cy="30479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73A142-EDAB-4709-B1AE-3CDD71588F4A}"/>
              </a:ext>
            </a:extLst>
          </p:cNvPr>
          <p:cNvSpPr txBox="1"/>
          <p:nvPr/>
        </p:nvSpPr>
        <p:spPr>
          <a:xfrm>
            <a:off x="4916336" y="2768670"/>
            <a:ext cx="386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</a:rPr>
              <a:t>Reinvented with Compute Shader</a:t>
            </a:r>
            <a:endParaRPr lang="zh-CN" altLang="en-US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329E81B-C0CE-4A9D-A157-879DE4F0D610}"/>
              </a:ext>
            </a:extLst>
          </p:cNvPr>
          <p:cNvSpPr/>
          <p:nvPr/>
        </p:nvSpPr>
        <p:spPr>
          <a:xfrm>
            <a:off x="2881133" y="2626579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Work Generation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E6C9F1A-28FE-44C8-B017-5DDFE265A1A1}"/>
              </a:ext>
            </a:extLst>
          </p:cNvPr>
          <p:cNvSpPr txBox="1"/>
          <p:nvPr/>
        </p:nvSpPr>
        <p:spPr>
          <a:xfrm>
            <a:off x="5723094" y="3944357"/>
            <a:ext cx="285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Geometry Phase</a:t>
            </a:r>
            <a:endParaRPr lang="zh-CN" altLang="en-US" sz="2800" b="1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4E84261-05A5-4A20-9032-A4308FE694E7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3607769" y="3329963"/>
            <a:ext cx="0" cy="428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D332E4C-EA79-4C28-8187-25E9C033544F}"/>
              </a:ext>
            </a:extLst>
          </p:cNvPr>
          <p:cNvSpPr/>
          <p:nvPr/>
        </p:nvSpPr>
        <p:spPr>
          <a:xfrm>
            <a:off x="2715840" y="3758329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Mesh</a:t>
            </a:r>
          </a:p>
          <a:p>
            <a:pPr algn="ctr"/>
            <a:r>
              <a:rPr lang="en-US" altLang="zh-CN" dirty="0"/>
              <a:t>Shader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312F2C4-A1CA-4544-9F4E-35DD69D93A1C}"/>
              </a:ext>
            </a:extLst>
          </p:cNvPr>
          <p:cNvSpPr/>
          <p:nvPr/>
        </p:nvSpPr>
        <p:spPr>
          <a:xfrm>
            <a:off x="2881133" y="4821344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Rasterizer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02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59" y="508000"/>
            <a:ext cx="8341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Shading Pipeline – Hardware Support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738D626-A372-4BE8-A328-ADF56067C454}"/>
              </a:ext>
            </a:extLst>
          </p:cNvPr>
          <p:cNvCxnSpPr/>
          <p:nvPr/>
        </p:nvCxnSpPr>
        <p:spPr>
          <a:xfrm>
            <a:off x="2925213" y="1413492"/>
            <a:ext cx="0" cy="4788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AF0CDE4-EAA9-43BE-AD94-4EA63B36EBD4}"/>
              </a:ext>
            </a:extLst>
          </p:cNvPr>
          <p:cNvCxnSpPr/>
          <p:nvPr/>
        </p:nvCxnSpPr>
        <p:spPr>
          <a:xfrm>
            <a:off x="5812146" y="1413492"/>
            <a:ext cx="0" cy="4788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B4550F2-2656-4DA5-8532-2FE6D2C5FC62}"/>
              </a:ext>
            </a:extLst>
          </p:cNvPr>
          <p:cNvCxnSpPr/>
          <p:nvPr/>
        </p:nvCxnSpPr>
        <p:spPr>
          <a:xfrm>
            <a:off x="9050105" y="1413492"/>
            <a:ext cx="0" cy="4788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3405457-B2C1-48DB-9690-24447DA3F973}"/>
              </a:ext>
            </a:extLst>
          </p:cNvPr>
          <p:cNvSpPr txBox="1"/>
          <p:nvPr/>
        </p:nvSpPr>
        <p:spPr>
          <a:xfrm>
            <a:off x="1079078" y="1460440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Nvidia</a:t>
            </a:r>
            <a:endParaRPr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EFF49A-3F73-46E2-8C9C-BAA754DA44FA}"/>
              </a:ext>
            </a:extLst>
          </p:cNvPr>
          <p:cNvSpPr txBox="1"/>
          <p:nvPr/>
        </p:nvSpPr>
        <p:spPr>
          <a:xfrm>
            <a:off x="3920480" y="1460439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AMD</a:t>
            </a:r>
            <a:endParaRPr lang="zh-CN" altLang="en-US" sz="24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5E60030-4F3A-4722-AB37-1E23A8F65012}"/>
              </a:ext>
            </a:extLst>
          </p:cNvPr>
          <p:cNvSpPr txBox="1"/>
          <p:nvPr/>
        </p:nvSpPr>
        <p:spPr>
          <a:xfrm>
            <a:off x="6927622" y="1464772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Apple</a:t>
            </a:r>
            <a:endParaRPr lang="zh-CN" altLang="en-US" sz="24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745792A-EDDF-47F2-803D-A7B50409233C}"/>
              </a:ext>
            </a:extLst>
          </p:cNvPr>
          <p:cNvSpPr txBox="1"/>
          <p:nvPr/>
        </p:nvSpPr>
        <p:spPr>
          <a:xfrm>
            <a:off x="10039293" y="1460438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Intel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014881-8B43-42EB-A1A0-2362C386C572}"/>
              </a:ext>
            </a:extLst>
          </p:cNvPr>
          <p:cNvSpPr txBox="1"/>
          <p:nvPr/>
        </p:nvSpPr>
        <p:spPr>
          <a:xfrm>
            <a:off x="300182" y="2166659"/>
            <a:ext cx="26250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GeForce 20 Series</a:t>
            </a:r>
          </a:p>
          <a:p>
            <a:pPr algn="ctr"/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GeForce 16 Series</a:t>
            </a:r>
          </a:p>
          <a:p>
            <a:pPr algn="ctr"/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GeForce 30 Series</a:t>
            </a:r>
          </a:p>
          <a:p>
            <a:pPr algn="ctr"/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GeForce 40 Series</a:t>
            </a:r>
            <a:endParaRPr lang="zh-CN" altLang="en-US" dirty="0">
              <a:latin typeface="Roboto" panose="02000000000000000000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64A8229-7339-470A-BB09-C399352AE119}"/>
              </a:ext>
            </a:extLst>
          </p:cNvPr>
          <p:cNvSpPr txBox="1"/>
          <p:nvPr/>
        </p:nvSpPr>
        <p:spPr>
          <a:xfrm>
            <a:off x="2925213" y="2166657"/>
            <a:ext cx="2886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strike="noStrike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RX 6000</a:t>
            </a:r>
            <a:r>
              <a:rPr lang="en-US" altLang="zh-CN" b="0" i="0" dirty="0">
                <a:effectLst/>
                <a:latin typeface="Roboto" panose="020B0604020202020204" pitchFamily="2" charset="0"/>
              </a:rPr>
              <a:t> Series</a:t>
            </a:r>
          </a:p>
          <a:p>
            <a:pPr algn="ctr"/>
            <a:endParaRPr lang="en-US" altLang="zh-CN" dirty="0">
              <a:latin typeface="Roboto" panose="020B0604020202020204" pitchFamily="2" charset="0"/>
            </a:endParaRPr>
          </a:p>
          <a:p>
            <a:pPr algn="ctr"/>
            <a:r>
              <a:rPr lang="en-US" altLang="zh-CN" dirty="0">
                <a:latin typeface="Roboto" panose="020B0604020202020204" pitchFamily="2" charset="0"/>
              </a:rPr>
              <a:t>RX 7000 Series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63DFEC-9344-4269-85F9-08D7A1AED66E}"/>
              </a:ext>
            </a:extLst>
          </p:cNvPr>
          <p:cNvSpPr txBox="1"/>
          <p:nvPr/>
        </p:nvSpPr>
        <p:spPr>
          <a:xfrm>
            <a:off x="858665" y="5463309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Above Turing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1859D29-F938-45BC-8DF5-6B1208AC55DB}"/>
              </a:ext>
            </a:extLst>
          </p:cNvPr>
          <p:cNvSpPr txBox="1"/>
          <p:nvPr/>
        </p:nvSpPr>
        <p:spPr>
          <a:xfrm>
            <a:off x="3606284" y="5463309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Above RDNA2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E3E7ED-A071-4719-8F21-FD858F93C6C6}"/>
              </a:ext>
            </a:extLst>
          </p:cNvPr>
          <p:cNvSpPr txBox="1"/>
          <p:nvPr/>
        </p:nvSpPr>
        <p:spPr>
          <a:xfrm>
            <a:off x="9852283" y="2166657"/>
            <a:ext cx="117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DG2 GPU</a:t>
            </a:r>
            <a:endParaRPr lang="zh-CN" altLang="en-US" dirty="0">
              <a:latin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C521AE1-6905-42A6-9EFC-8E02F1EB65C7}"/>
              </a:ext>
            </a:extLst>
          </p:cNvPr>
          <p:cNvSpPr txBox="1"/>
          <p:nvPr/>
        </p:nvSpPr>
        <p:spPr>
          <a:xfrm>
            <a:off x="9407769" y="5463309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Modern Integrated GPU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F7F2D78-76EB-4992-B174-EC892DEF4026}"/>
              </a:ext>
            </a:extLst>
          </p:cNvPr>
          <p:cNvSpPr txBox="1"/>
          <p:nvPr/>
        </p:nvSpPr>
        <p:spPr>
          <a:xfrm>
            <a:off x="5812144" y="2166657"/>
            <a:ext cx="3237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M1</a:t>
            </a:r>
          </a:p>
          <a:p>
            <a:pPr algn="ctr"/>
            <a:endParaRPr lang="en-US" altLang="zh-CN" sz="1800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kern="1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M2</a:t>
            </a:r>
          </a:p>
          <a:p>
            <a:pPr algn="ctr"/>
            <a:endParaRPr lang="en-US" altLang="zh-CN" kern="1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kern="1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M3</a:t>
            </a:r>
          </a:p>
          <a:p>
            <a:pPr algn="ctr"/>
            <a:endParaRPr lang="en-US" altLang="zh-CN" kern="1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kern="1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Series</a:t>
            </a:r>
            <a:endParaRPr lang="zh-CN" altLang="en-US" dirty="0">
              <a:latin typeface="Roboto" panose="02000000000000000000" pitchFamily="2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2DEE084-ADAD-4839-8965-77D8102CC7F0}"/>
              </a:ext>
            </a:extLst>
          </p:cNvPr>
          <p:cNvSpPr txBox="1"/>
          <p:nvPr/>
        </p:nvSpPr>
        <p:spPr>
          <a:xfrm>
            <a:off x="6271992" y="5463309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M Series and A Series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204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59" y="508000"/>
            <a:ext cx="11186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Shading Pipeline – Platform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API/Shading Language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489C62AA-77AA-4AD3-96E7-763D32B15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72500"/>
              </p:ext>
            </p:extLst>
          </p:nvPr>
        </p:nvGraphicFramePr>
        <p:xfrm>
          <a:off x="904431" y="1209193"/>
          <a:ext cx="10659872" cy="51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29">
                  <a:extLst>
                    <a:ext uri="{9D8B030D-6E8A-4147-A177-3AD203B41FA5}">
                      <a16:colId xmlns:a16="http://schemas.microsoft.com/office/drawing/2014/main" val="3254611246"/>
                    </a:ext>
                  </a:extLst>
                </a:gridCol>
                <a:gridCol w="1966913">
                  <a:extLst>
                    <a:ext uri="{9D8B030D-6E8A-4147-A177-3AD203B41FA5}">
                      <a16:colId xmlns:a16="http://schemas.microsoft.com/office/drawing/2014/main" val="929928825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4173233280"/>
                    </a:ext>
                  </a:extLst>
                </a:gridCol>
                <a:gridCol w="1987550">
                  <a:extLst>
                    <a:ext uri="{9D8B030D-6E8A-4147-A177-3AD203B41FA5}">
                      <a16:colId xmlns:a16="http://schemas.microsoft.com/office/drawing/2014/main" val="1911996781"/>
                    </a:ext>
                  </a:extLst>
                </a:gridCol>
                <a:gridCol w="2338705">
                  <a:extLst>
                    <a:ext uri="{9D8B030D-6E8A-4147-A177-3AD203B41FA5}">
                      <a16:colId xmlns:a16="http://schemas.microsoft.com/office/drawing/2014/main" val="3074743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DirectX 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Vulkan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OpenGL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790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Optional Stage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Amplification Shader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Shader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Shader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Shader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4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Primitive Support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Triangle, line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Triangle, line, point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Triangle, line, point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Triangle, line, point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52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Grid dimensions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8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Task shader output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Groupshared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taskPayloadSharedEXT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taskNV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out T { ... } 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object_data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Payload&amp; 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70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Task dispatch call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DispatchMesh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(x, y, z, [])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EmitMeshTasksEXT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(x, y, z)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gl_TaskCountNV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mesh_grid_properties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set_threadgroups_per_gird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(uint3);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7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Mesh shader input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payload T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taskPayloadSharedEXT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taskNV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 { ... } 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object_data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const Payload&amp; 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67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Mesh geometry output maximum size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 vertices vec3 vertices[#V]</a:t>
                      </a:r>
                      <a:b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 indices uint3 indices[#P]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layout(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max_vertices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=#V,</a:t>
                      </a:r>
                      <a:b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max_primitives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=#P) out;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layout(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max_vertices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=#V,</a:t>
                      </a:r>
                      <a:b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max_primitives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=#P) out;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metal::mesh&lt;V,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P,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#V,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#P, T&gt;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98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Mesh shader primitive geometry output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vertices</a:t>
                      </a:r>
                      <a:b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indices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SetMeshOutputCounts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(#V,#P)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gl_MeshVerticesEXT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t"/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gl_PrimitiveTriangleIndicesEXT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SetMeshOutputsEXT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(#V,#P)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gl_MeshVerticesNV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gl_PrimitiveIndicesNV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gl_PrimitiveCountNV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metal::mesh::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set_vertex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v)</a:t>
                      </a:r>
                    </a:p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metal::mesh::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set_index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p)</a:t>
                      </a:r>
                    </a:p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metal::mesh::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set_primitive_count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(n);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8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Mesh shader culling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primitives[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SV_CullPrimitive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gl_MeshPrimitivesEXT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</a:p>
                    <a:p>
                      <a:pPr fontAlgn="t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gl_CullPrimitiveEXT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metal::mesh::V::</a:t>
                      </a:r>
                      <a:r>
                        <a:rPr lang="en-US" altLang="zh-CN" sz="1100" dirty="0" err="1"/>
                        <a:t>primitive_culled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6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Basic function call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DispatchMesh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(x, y, z);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vkCmdDrawMeshTasksEXT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cb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x, y, z);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glDrawMeshTasksNV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(first, 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drawMeshThreadgroups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MTLSize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(x, y, z),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threadPerObjectThreadGroup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threadPerMeshThreadGroup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109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8342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Cheat Sheet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1D2C88D-75A6-472C-BBF4-422B8FCBA09B}"/>
              </a:ext>
            </a:extLst>
          </p:cNvPr>
          <p:cNvCxnSpPr>
            <a:cxnSpLocks/>
          </p:cNvCxnSpPr>
          <p:nvPr/>
        </p:nvCxnSpPr>
        <p:spPr>
          <a:xfrm>
            <a:off x="6036423" y="1686564"/>
            <a:ext cx="0" cy="4788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5B22096-BCE3-43D1-AF48-235CEDF07747}"/>
              </a:ext>
            </a:extLst>
          </p:cNvPr>
          <p:cNvSpPr txBox="1"/>
          <p:nvPr/>
        </p:nvSpPr>
        <p:spPr>
          <a:xfrm>
            <a:off x="2049045" y="1349439"/>
            <a:ext cx="2000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Mesh Shader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D52944-692C-4196-AED0-401012AAAE0A}"/>
              </a:ext>
            </a:extLst>
          </p:cNvPr>
          <p:cNvSpPr txBox="1"/>
          <p:nvPr/>
        </p:nvSpPr>
        <p:spPr>
          <a:xfrm>
            <a:off x="8568178" y="1346360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CUDA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56F150-C996-4D2E-8E8A-B80ECB22A30E}"/>
              </a:ext>
            </a:extLst>
          </p:cNvPr>
          <p:cNvSpPr txBox="1"/>
          <p:nvPr/>
        </p:nvSpPr>
        <p:spPr>
          <a:xfrm>
            <a:off x="0" y="1926558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(global) workgroup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67215A-1123-4CC4-B7BF-B5B629F90C71}"/>
              </a:ext>
            </a:extLst>
          </p:cNvPr>
          <p:cNvSpPr txBox="1"/>
          <p:nvPr/>
        </p:nvSpPr>
        <p:spPr>
          <a:xfrm>
            <a:off x="-236" y="229511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local workgroup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8DEB28-EF90-4E34-AD86-20EDDF493C2F}"/>
              </a:ext>
            </a:extLst>
          </p:cNvPr>
          <p:cNvSpPr txBox="1"/>
          <p:nvPr/>
        </p:nvSpPr>
        <p:spPr>
          <a:xfrm>
            <a:off x="3768" y="266929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work item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BE9C04-4495-4793-8EA0-B70B5A79E034}"/>
              </a:ext>
            </a:extLst>
          </p:cNvPr>
          <p:cNvSpPr txBox="1"/>
          <p:nvPr/>
        </p:nvSpPr>
        <p:spPr>
          <a:xfrm>
            <a:off x="2886" y="304347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(</a:t>
            </a:r>
            <a:r>
              <a:rPr lang="en-US" altLang="zh-CN" sz="1600" dirty="0" err="1"/>
              <a:t>num_group_x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num_group_y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num_group_z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64F82F1-3E62-4A5A-830B-9E008E565D77}"/>
              </a:ext>
            </a:extLst>
          </p:cNvPr>
          <p:cNvSpPr txBox="1"/>
          <p:nvPr/>
        </p:nvSpPr>
        <p:spPr>
          <a:xfrm>
            <a:off x="-850" y="3412032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(</a:t>
            </a:r>
            <a:r>
              <a:rPr lang="en-US" altLang="zh-CN" sz="1600" dirty="0" err="1"/>
              <a:t>local_size_x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local_size_y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local_size_z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3FE256-2749-4916-BC0A-B2A4B1A5F28C}"/>
              </a:ext>
            </a:extLst>
          </p:cNvPr>
          <p:cNvSpPr txBox="1"/>
          <p:nvPr/>
        </p:nvSpPr>
        <p:spPr>
          <a:xfrm>
            <a:off x="2885" y="3780589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gl_NumWorkGroups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3D4F9A-E857-4D23-BE9E-9FDE6B67368A}"/>
              </a:ext>
            </a:extLst>
          </p:cNvPr>
          <p:cNvSpPr txBox="1"/>
          <p:nvPr/>
        </p:nvSpPr>
        <p:spPr>
          <a:xfrm>
            <a:off x="2885" y="4150340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gl_WorkGroupSize</a:t>
            </a:r>
            <a:endParaRPr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FCF10C-249C-493D-9E29-1B0B579DED2C}"/>
              </a:ext>
            </a:extLst>
          </p:cNvPr>
          <p:cNvSpPr txBox="1"/>
          <p:nvPr/>
        </p:nvSpPr>
        <p:spPr>
          <a:xfrm>
            <a:off x="-236" y="4518897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gl_WorkGroupID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E72CCA-0DE1-47DF-8BD8-12747368CCDE}"/>
              </a:ext>
            </a:extLst>
          </p:cNvPr>
          <p:cNvSpPr txBox="1"/>
          <p:nvPr/>
        </p:nvSpPr>
        <p:spPr>
          <a:xfrm>
            <a:off x="2886" y="4891883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gl_LocalInvocationID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06794BD-1E59-484D-A3C7-AF41686E7C61}"/>
              </a:ext>
            </a:extLst>
          </p:cNvPr>
          <p:cNvSpPr txBox="1"/>
          <p:nvPr/>
        </p:nvSpPr>
        <p:spPr>
          <a:xfrm>
            <a:off x="3768" y="5260440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gl_GlobalInvocationID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1AC07B0-F354-42B9-8661-E60D2F484821}"/>
              </a:ext>
            </a:extLst>
          </p:cNvPr>
          <p:cNvSpPr txBox="1"/>
          <p:nvPr/>
        </p:nvSpPr>
        <p:spPr>
          <a:xfrm>
            <a:off x="8999" y="5624016"/>
            <a:ext cx="6036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gl_LocalInvocationIndex</a:t>
            </a:r>
            <a:endParaRPr lang="zh-CN" altLang="en-US" sz="1600" dirty="0"/>
          </a:p>
          <a:p>
            <a:pPr algn="ctr"/>
            <a:endParaRPr lang="zh-CN" altLang="en-US" sz="16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681D67A-9FA4-4F6B-97DA-43FF7652043E}"/>
              </a:ext>
            </a:extLst>
          </p:cNvPr>
          <p:cNvSpPr txBox="1"/>
          <p:nvPr/>
        </p:nvSpPr>
        <p:spPr>
          <a:xfrm>
            <a:off x="6050886" y="1926558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grid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4512E27-A086-4E84-A38C-C77E1346F09A}"/>
              </a:ext>
            </a:extLst>
          </p:cNvPr>
          <p:cNvSpPr txBox="1"/>
          <p:nvPr/>
        </p:nvSpPr>
        <p:spPr>
          <a:xfrm>
            <a:off x="6050650" y="229511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block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2E01E4A-C938-4253-898F-4320130AF624}"/>
              </a:ext>
            </a:extLst>
          </p:cNvPr>
          <p:cNvSpPr txBox="1"/>
          <p:nvPr/>
        </p:nvSpPr>
        <p:spPr>
          <a:xfrm>
            <a:off x="6054654" y="266929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thread</a:t>
            </a:r>
            <a:endParaRPr lang="zh-CN" altLang="en-US" sz="16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F385005-E0D8-41DE-AB71-72589FB707AB}"/>
              </a:ext>
            </a:extLst>
          </p:cNvPr>
          <p:cNvSpPr txBox="1"/>
          <p:nvPr/>
        </p:nvSpPr>
        <p:spPr>
          <a:xfrm>
            <a:off x="6053772" y="304347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&lt;&lt;&lt;</a:t>
            </a:r>
            <a:r>
              <a:rPr lang="en-US" altLang="zh-CN" sz="1600" dirty="0" err="1"/>
              <a:t>gridDim</a:t>
            </a:r>
            <a:r>
              <a:rPr lang="en-US" altLang="zh-CN" sz="1600" dirty="0"/>
              <a:t>, &gt;&gt;&gt;</a:t>
            </a:r>
            <a:endParaRPr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7172312-AA91-4EE0-A2ED-6AB8A21276EB}"/>
              </a:ext>
            </a:extLst>
          </p:cNvPr>
          <p:cNvSpPr txBox="1"/>
          <p:nvPr/>
        </p:nvSpPr>
        <p:spPr>
          <a:xfrm>
            <a:off x="6050036" y="3412032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&lt;&lt;&lt;, </a:t>
            </a:r>
            <a:r>
              <a:rPr lang="en-US" altLang="zh-CN" sz="1600" dirty="0" err="1"/>
              <a:t>blockDim</a:t>
            </a:r>
            <a:r>
              <a:rPr lang="en-US" altLang="zh-CN" sz="1600" dirty="0"/>
              <a:t>&gt;&gt;&gt;</a:t>
            </a:r>
            <a:endParaRPr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FA93D57-4B00-4E2E-8086-9E1E848E2A78}"/>
              </a:ext>
            </a:extLst>
          </p:cNvPr>
          <p:cNvSpPr txBox="1"/>
          <p:nvPr/>
        </p:nvSpPr>
        <p:spPr>
          <a:xfrm>
            <a:off x="6053771" y="3780589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gridDim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AE4EE99-F8FA-4D96-9444-709AE8A72B42}"/>
              </a:ext>
            </a:extLst>
          </p:cNvPr>
          <p:cNvSpPr txBox="1"/>
          <p:nvPr/>
        </p:nvSpPr>
        <p:spPr>
          <a:xfrm>
            <a:off x="6055268" y="4150340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blockDim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7AC2A02-9577-4C91-B6FE-2F13199FF8B7}"/>
              </a:ext>
            </a:extLst>
          </p:cNvPr>
          <p:cNvSpPr txBox="1"/>
          <p:nvPr/>
        </p:nvSpPr>
        <p:spPr>
          <a:xfrm>
            <a:off x="6050650" y="4518897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blockIdx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EFEC944-1A69-4B33-B5F5-251324D4941A}"/>
              </a:ext>
            </a:extLst>
          </p:cNvPr>
          <p:cNvSpPr txBox="1"/>
          <p:nvPr/>
        </p:nvSpPr>
        <p:spPr>
          <a:xfrm>
            <a:off x="6053772" y="4891883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threadIdx</a:t>
            </a:r>
            <a:endParaRPr lang="zh-CN" altLang="en-US" sz="16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C91873B-0D5D-4040-8359-B1F638E7AAC6}"/>
              </a:ext>
            </a:extLst>
          </p:cNvPr>
          <p:cNvSpPr txBox="1"/>
          <p:nvPr/>
        </p:nvSpPr>
        <p:spPr>
          <a:xfrm>
            <a:off x="6054654" y="5260440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blockIdx</a:t>
            </a:r>
            <a:r>
              <a:rPr lang="en-US" altLang="zh-CN" sz="1600" dirty="0"/>
              <a:t> </a:t>
            </a:r>
            <a:r>
              <a:rPr lang="en-US" altLang="zh-CN" sz="1600" b="0" i="0" dirty="0">
                <a:solidFill>
                  <a:srgbClr val="4F4F4F"/>
                </a:solidFill>
                <a:effectLst/>
                <a:latin typeface="KaTeX_Main"/>
              </a:rPr>
              <a:t>⊙ </a:t>
            </a:r>
            <a:r>
              <a:rPr lang="en-US" altLang="zh-CN" sz="1600" dirty="0" err="1"/>
              <a:t>blockDim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</a:t>
            </a:r>
            <a:endParaRPr lang="zh-CN" altLang="en-US" sz="16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FF20740-3E44-4CF1-B162-3C188EA4806A}"/>
              </a:ext>
            </a:extLst>
          </p:cNvPr>
          <p:cNvSpPr txBox="1"/>
          <p:nvPr/>
        </p:nvSpPr>
        <p:spPr>
          <a:xfrm>
            <a:off x="6059885" y="5624016"/>
            <a:ext cx="6036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threadIdx.z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</a:t>
            </a:r>
          </a:p>
          <a:p>
            <a:pPr algn="ctr"/>
            <a:r>
              <a:rPr lang="en-US" altLang="zh-CN" sz="1600" dirty="0"/>
              <a:t>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threadIdx.x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821535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>
            <a:extLst>
              <a:ext uri="{FF2B5EF4-FFF2-40B4-BE49-F238E27FC236}">
                <a16:creationId xmlns:a16="http://schemas.microsoft.com/office/drawing/2014/main" id="{D3B429A3-6239-424F-9700-722C0F5C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4" y="1217533"/>
            <a:ext cx="3435527" cy="56009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Triangle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1D2C88D-75A6-472C-BBF4-422B8FCBA09B}"/>
              </a:ext>
            </a:extLst>
          </p:cNvPr>
          <p:cNvCxnSpPr>
            <a:cxnSpLocks/>
          </p:cNvCxnSpPr>
          <p:nvPr/>
        </p:nvCxnSpPr>
        <p:spPr>
          <a:xfrm>
            <a:off x="4346169" y="1136073"/>
            <a:ext cx="0" cy="56203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FD4618F8-E8CB-4472-8036-28B94E84B8B6}"/>
              </a:ext>
            </a:extLst>
          </p:cNvPr>
          <p:cNvSpPr/>
          <p:nvPr/>
        </p:nvSpPr>
        <p:spPr>
          <a:xfrm>
            <a:off x="983673" y="5858633"/>
            <a:ext cx="1657927" cy="400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6BC4EA1-4712-4213-8096-4DB62D24392B}"/>
              </a:ext>
            </a:extLst>
          </p:cNvPr>
          <p:cNvSpPr/>
          <p:nvPr/>
        </p:nvSpPr>
        <p:spPr>
          <a:xfrm>
            <a:off x="983673" y="4476632"/>
            <a:ext cx="3265045" cy="452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BA1FD47-F8F3-4E7B-B74B-DBF2DFC1C840}"/>
              </a:ext>
            </a:extLst>
          </p:cNvPr>
          <p:cNvSpPr/>
          <p:nvPr/>
        </p:nvSpPr>
        <p:spPr>
          <a:xfrm>
            <a:off x="983673" y="6547599"/>
            <a:ext cx="1403927" cy="134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2154E7-A230-4E6F-84D9-8DE5A0AA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19" y="1217533"/>
            <a:ext cx="2164971" cy="1482535"/>
          </a:xfrm>
          <a:prstGeom prst="rect">
            <a:avLst/>
          </a:prstGeom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A2C18E7-B3E0-4B2F-A544-11A5EEE9B9D5}"/>
              </a:ext>
            </a:extLst>
          </p:cNvPr>
          <p:cNvCxnSpPr>
            <a:cxnSpLocks/>
          </p:cNvCxnSpPr>
          <p:nvPr/>
        </p:nvCxnSpPr>
        <p:spPr>
          <a:xfrm>
            <a:off x="6741063" y="1094509"/>
            <a:ext cx="0" cy="17549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B20A93C2-2147-47FA-99A2-04931BFA4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49" y="1136073"/>
            <a:ext cx="3038012" cy="1673174"/>
          </a:xfrm>
          <a:prstGeom prst="rect">
            <a:avLst/>
          </a:prstGeom>
        </p:spPr>
      </p:pic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967D921-ED18-4810-9FB2-A02BD14CC718}"/>
              </a:ext>
            </a:extLst>
          </p:cNvPr>
          <p:cNvCxnSpPr>
            <a:cxnSpLocks/>
          </p:cNvCxnSpPr>
          <p:nvPr/>
        </p:nvCxnSpPr>
        <p:spPr>
          <a:xfrm>
            <a:off x="10056920" y="1094509"/>
            <a:ext cx="0" cy="17549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E4EE03FF-3C09-439F-A8B0-7868E055B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8498" y="1136073"/>
            <a:ext cx="1283941" cy="26051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B99129FE-1871-4E3B-8689-C005B40126DD}"/>
              </a:ext>
            </a:extLst>
          </p:cNvPr>
          <p:cNvSpPr/>
          <p:nvPr/>
        </p:nvSpPr>
        <p:spPr>
          <a:xfrm>
            <a:off x="6832124" y="1351640"/>
            <a:ext cx="2939949" cy="574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57FD239-30FF-416A-833E-42A417EC11EE}"/>
              </a:ext>
            </a:extLst>
          </p:cNvPr>
          <p:cNvSpPr/>
          <p:nvPr/>
        </p:nvSpPr>
        <p:spPr>
          <a:xfrm>
            <a:off x="10150765" y="1263897"/>
            <a:ext cx="1357738" cy="132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0E5B3F7-C13C-4F3C-A558-EA4FADFB6BA3}"/>
              </a:ext>
            </a:extLst>
          </p:cNvPr>
          <p:cNvSpPr/>
          <p:nvPr/>
        </p:nvSpPr>
        <p:spPr>
          <a:xfrm>
            <a:off x="774549" y="1321004"/>
            <a:ext cx="2134905" cy="147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3361FD4-0876-49F7-9D62-5B0E14C63619}"/>
              </a:ext>
            </a:extLst>
          </p:cNvPr>
          <p:cNvSpPr/>
          <p:nvPr/>
        </p:nvSpPr>
        <p:spPr>
          <a:xfrm>
            <a:off x="779170" y="1607126"/>
            <a:ext cx="3338084" cy="281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F9E52B39-DE80-47A8-8804-D25BA7526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301" y="2937071"/>
            <a:ext cx="6699594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4673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6093</TotalTime>
  <Words>6369</Words>
  <Application>Microsoft Office PowerPoint</Application>
  <PresentationFormat>宽屏</PresentationFormat>
  <Paragraphs>423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KaTeX_Main</vt:lpstr>
      <vt:lpstr>等线</vt:lpstr>
      <vt:lpstr>等线 Light</vt:lpstr>
      <vt:lpstr>微软雅黑</vt:lpstr>
      <vt:lpstr>Arial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Mesh Shader Pipeline</dc:title>
  <dc:creator>赟</dc:creator>
  <cp:lastModifiedBy>赟</cp:lastModifiedBy>
  <cp:revision>3124</cp:revision>
  <dcterms:created xsi:type="dcterms:W3CDTF">2024-10-21T23:14:36Z</dcterms:created>
  <dcterms:modified xsi:type="dcterms:W3CDTF">2024-11-07T10:12:41Z</dcterms:modified>
</cp:coreProperties>
</file>